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93" r:id="rId4"/>
    <p:sldId id="258" r:id="rId5"/>
    <p:sldId id="291" r:id="rId6"/>
    <p:sldId id="292" r:id="rId7"/>
    <p:sldId id="295" r:id="rId8"/>
    <p:sldId id="297" r:id="rId9"/>
    <p:sldId id="322" r:id="rId10"/>
    <p:sldId id="317" r:id="rId11"/>
    <p:sldId id="323" r:id="rId12"/>
    <p:sldId id="302" r:id="rId13"/>
    <p:sldId id="301" r:id="rId14"/>
    <p:sldId id="327" r:id="rId15"/>
    <p:sldId id="303" r:id="rId16"/>
    <p:sldId id="305" r:id="rId17"/>
    <p:sldId id="306" r:id="rId18"/>
    <p:sldId id="324" r:id="rId19"/>
    <p:sldId id="311" r:id="rId20"/>
    <p:sldId id="312" r:id="rId21"/>
    <p:sldId id="325" r:id="rId22"/>
    <p:sldId id="313" r:id="rId23"/>
    <p:sldId id="319" r:id="rId24"/>
    <p:sldId id="326" r:id="rId25"/>
    <p:sldId id="315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/>
    <p:restoredTop sz="96405"/>
  </p:normalViewPr>
  <p:slideViewPr>
    <p:cSldViewPr snapToGrid="0">
      <p:cViewPr varScale="1">
        <p:scale>
          <a:sx n="124" d="100"/>
          <a:sy n="124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DFB38-1E02-442B-8D9C-79117EF56DE9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</dgm:pt>
    <dgm:pt modelId="{0AB74E05-3827-4376-A3D1-0EBB20E39DB2}">
      <dgm:prSet phldrT="[Texto]"/>
      <dgm:spPr/>
      <dgm:t>
        <a:bodyPr/>
        <a:lstStyle/>
        <a:p>
          <a:r>
            <a:rPr lang="es-MX" dirty="0"/>
            <a:t>2. Vía </a:t>
          </a:r>
          <a:r>
            <a:rPr lang="es-MX" dirty="0" err="1"/>
            <a:t>Mesolímbica</a:t>
          </a:r>
          <a:r>
            <a:rPr lang="es-MX" dirty="0"/>
            <a:t>  y </a:t>
          </a:r>
          <a:r>
            <a:rPr lang="es-MX" dirty="0" err="1"/>
            <a:t>Mesocortical</a:t>
          </a:r>
          <a:endParaRPr lang="es-MX" dirty="0"/>
        </a:p>
      </dgm:t>
    </dgm:pt>
    <dgm:pt modelId="{AC0012D1-9142-4231-BFDC-62440D53186F}" type="parTrans" cxnId="{3DE8E4CA-2CBD-4FB6-B7FC-4AC59A508FCB}">
      <dgm:prSet/>
      <dgm:spPr/>
      <dgm:t>
        <a:bodyPr/>
        <a:lstStyle/>
        <a:p>
          <a:endParaRPr lang="es-MX"/>
        </a:p>
      </dgm:t>
    </dgm:pt>
    <dgm:pt modelId="{4E3CE5D1-DDFE-4BBA-8155-A968677556D3}" type="sibTrans" cxnId="{3DE8E4CA-2CBD-4FB6-B7FC-4AC59A508FCB}">
      <dgm:prSet/>
      <dgm:spPr/>
      <dgm:t>
        <a:bodyPr/>
        <a:lstStyle/>
        <a:p>
          <a:endParaRPr lang="es-MX"/>
        </a:p>
      </dgm:t>
    </dgm:pt>
    <dgm:pt modelId="{C261EB8A-8FA3-4CEF-954F-A1AACAB92FD4}">
      <dgm:prSet phldrT="[Texto]"/>
      <dgm:spPr/>
      <dgm:t>
        <a:bodyPr/>
        <a:lstStyle/>
        <a:p>
          <a:r>
            <a:rPr lang="es-MX" dirty="0"/>
            <a:t>3. Vía </a:t>
          </a:r>
          <a:r>
            <a:rPr lang="es-MX" dirty="0" err="1"/>
            <a:t>tuberoinfundibular</a:t>
          </a:r>
          <a:endParaRPr lang="es-MX" dirty="0"/>
        </a:p>
      </dgm:t>
    </dgm:pt>
    <dgm:pt modelId="{34278957-DFFA-4BBF-BCF9-2D7B8F6D6394}" type="parTrans" cxnId="{0778FB76-6C8F-4A3F-8866-5B8A0A75CD1A}">
      <dgm:prSet/>
      <dgm:spPr/>
      <dgm:t>
        <a:bodyPr/>
        <a:lstStyle/>
        <a:p>
          <a:endParaRPr lang="es-MX"/>
        </a:p>
      </dgm:t>
    </dgm:pt>
    <dgm:pt modelId="{6C3E5F06-0DCD-4BB3-A37F-4C22E11CAA25}" type="sibTrans" cxnId="{0778FB76-6C8F-4A3F-8866-5B8A0A75CD1A}">
      <dgm:prSet/>
      <dgm:spPr/>
      <dgm:t>
        <a:bodyPr/>
        <a:lstStyle/>
        <a:p>
          <a:endParaRPr lang="es-MX"/>
        </a:p>
      </dgm:t>
    </dgm:pt>
    <dgm:pt modelId="{F23B5BC5-90BB-460B-9B98-9352F9FAEC27}">
      <dgm:prSet phldrT="[Texto]"/>
      <dgm:spPr/>
      <dgm:t>
        <a:bodyPr/>
        <a:lstStyle/>
        <a:p>
          <a:r>
            <a:rPr lang="es-MX" dirty="0"/>
            <a:t>1. Vía </a:t>
          </a:r>
          <a:r>
            <a:rPr lang="es-MX" dirty="0" err="1"/>
            <a:t>Nigroestriada</a:t>
          </a:r>
          <a:endParaRPr lang="es-MX" dirty="0"/>
        </a:p>
      </dgm:t>
    </dgm:pt>
    <dgm:pt modelId="{4656FBF2-A37B-436C-A8A5-508989747455}" type="parTrans" cxnId="{A66D79EA-9ACD-45C0-957D-791715EB18E2}">
      <dgm:prSet/>
      <dgm:spPr/>
      <dgm:t>
        <a:bodyPr/>
        <a:lstStyle/>
        <a:p>
          <a:endParaRPr lang="es-MX"/>
        </a:p>
      </dgm:t>
    </dgm:pt>
    <dgm:pt modelId="{26AE5334-2D21-43B8-9720-2909187172AF}" type="sibTrans" cxnId="{A66D79EA-9ACD-45C0-957D-791715EB18E2}">
      <dgm:prSet/>
      <dgm:spPr/>
      <dgm:t>
        <a:bodyPr/>
        <a:lstStyle/>
        <a:p>
          <a:endParaRPr lang="es-MX"/>
        </a:p>
      </dgm:t>
    </dgm:pt>
    <dgm:pt modelId="{86417386-5E90-4396-8792-125F057A3307}" type="pres">
      <dgm:prSet presAssocID="{9D8DFB38-1E02-442B-8D9C-79117EF56DE9}" presName="cycle" presStyleCnt="0">
        <dgm:presLayoutVars>
          <dgm:dir/>
          <dgm:resizeHandles val="exact"/>
        </dgm:presLayoutVars>
      </dgm:prSet>
      <dgm:spPr/>
    </dgm:pt>
    <dgm:pt modelId="{43207A66-A553-4DBE-B066-1C67D53BF3C5}" type="pres">
      <dgm:prSet presAssocID="{0AB74E05-3827-4376-A3D1-0EBB20E39DB2}" presName="node" presStyleLbl="node1" presStyleIdx="0" presStyleCnt="3">
        <dgm:presLayoutVars>
          <dgm:bulletEnabled val="1"/>
        </dgm:presLayoutVars>
      </dgm:prSet>
      <dgm:spPr/>
    </dgm:pt>
    <dgm:pt modelId="{EC4CF6F6-E88A-40EF-8F95-A9BCBDCB49CE}" type="pres">
      <dgm:prSet presAssocID="{4E3CE5D1-DDFE-4BBA-8155-A968677556D3}" presName="sibTrans" presStyleLbl="sibTrans2D1" presStyleIdx="0" presStyleCnt="3"/>
      <dgm:spPr/>
    </dgm:pt>
    <dgm:pt modelId="{72BED539-8751-4F03-B500-8C00AFF92A38}" type="pres">
      <dgm:prSet presAssocID="{4E3CE5D1-DDFE-4BBA-8155-A968677556D3}" presName="connectorText" presStyleLbl="sibTrans2D1" presStyleIdx="0" presStyleCnt="3"/>
      <dgm:spPr/>
    </dgm:pt>
    <dgm:pt modelId="{A403780F-0C22-4DBA-B74B-17386CE8A716}" type="pres">
      <dgm:prSet presAssocID="{C261EB8A-8FA3-4CEF-954F-A1AACAB92FD4}" presName="node" presStyleLbl="node1" presStyleIdx="1" presStyleCnt="3">
        <dgm:presLayoutVars>
          <dgm:bulletEnabled val="1"/>
        </dgm:presLayoutVars>
      </dgm:prSet>
      <dgm:spPr/>
    </dgm:pt>
    <dgm:pt modelId="{77932122-E588-4192-835A-DB4BF03EFF79}" type="pres">
      <dgm:prSet presAssocID="{6C3E5F06-0DCD-4BB3-A37F-4C22E11CAA25}" presName="sibTrans" presStyleLbl="sibTrans2D1" presStyleIdx="1" presStyleCnt="3"/>
      <dgm:spPr/>
    </dgm:pt>
    <dgm:pt modelId="{BA8AAD83-C9B4-4FF2-B1ED-52852C092290}" type="pres">
      <dgm:prSet presAssocID="{6C3E5F06-0DCD-4BB3-A37F-4C22E11CAA25}" presName="connectorText" presStyleLbl="sibTrans2D1" presStyleIdx="1" presStyleCnt="3"/>
      <dgm:spPr/>
    </dgm:pt>
    <dgm:pt modelId="{4EA9E6A6-E946-4407-8841-BEAFB8F4226A}" type="pres">
      <dgm:prSet presAssocID="{F23B5BC5-90BB-460B-9B98-9352F9FAEC27}" presName="node" presStyleLbl="node1" presStyleIdx="2" presStyleCnt="3">
        <dgm:presLayoutVars>
          <dgm:bulletEnabled val="1"/>
        </dgm:presLayoutVars>
      </dgm:prSet>
      <dgm:spPr/>
    </dgm:pt>
    <dgm:pt modelId="{415770CA-C739-42C2-9049-6698389D3456}" type="pres">
      <dgm:prSet presAssocID="{26AE5334-2D21-43B8-9720-2909187172AF}" presName="sibTrans" presStyleLbl="sibTrans2D1" presStyleIdx="2" presStyleCnt="3"/>
      <dgm:spPr/>
    </dgm:pt>
    <dgm:pt modelId="{99999D3B-3CDE-4D67-B4A6-B019C6CABBA4}" type="pres">
      <dgm:prSet presAssocID="{26AE5334-2D21-43B8-9720-2909187172AF}" presName="connectorText" presStyleLbl="sibTrans2D1" presStyleIdx="2" presStyleCnt="3"/>
      <dgm:spPr/>
    </dgm:pt>
  </dgm:ptLst>
  <dgm:cxnLst>
    <dgm:cxn modelId="{BD7F430A-DB97-4A98-B1A7-24FA7A4683E1}" type="presOf" srcId="{C261EB8A-8FA3-4CEF-954F-A1AACAB92FD4}" destId="{A403780F-0C22-4DBA-B74B-17386CE8A716}" srcOrd="0" destOrd="0" presId="urn:microsoft.com/office/officeart/2005/8/layout/cycle2"/>
    <dgm:cxn modelId="{FA580126-4BB8-4C41-8917-C5F4501C84A2}" type="presOf" srcId="{0AB74E05-3827-4376-A3D1-0EBB20E39DB2}" destId="{43207A66-A553-4DBE-B066-1C67D53BF3C5}" srcOrd="0" destOrd="0" presId="urn:microsoft.com/office/officeart/2005/8/layout/cycle2"/>
    <dgm:cxn modelId="{A2A7402D-BECB-4F3E-BB97-3554FC3F5B5B}" type="presOf" srcId="{9D8DFB38-1E02-442B-8D9C-79117EF56DE9}" destId="{86417386-5E90-4396-8792-125F057A3307}" srcOrd="0" destOrd="0" presId="urn:microsoft.com/office/officeart/2005/8/layout/cycle2"/>
    <dgm:cxn modelId="{C6AEE661-3F64-40A1-AD57-C0978C7663F6}" type="presOf" srcId="{6C3E5F06-0DCD-4BB3-A37F-4C22E11CAA25}" destId="{BA8AAD83-C9B4-4FF2-B1ED-52852C092290}" srcOrd="1" destOrd="0" presId="urn:microsoft.com/office/officeart/2005/8/layout/cycle2"/>
    <dgm:cxn modelId="{3893B66A-8902-47E6-933A-EA19310BD3DE}" type="presOf" srcId="{4E3CE5D1-DDFE-4BBA-8155-A968677556D3}" destId="{72BED539-8751-4F03-B500-8C00AFF92A38}" srcOrd="1" destOrd="0" presId="urn:microsoft.com/office/officeart/2005/8/layout/cycle2"/>
    <dgm:cxn modelId="{0778FB76-6C8F-4A3F-8866-5B8A0A75CD1A}" srcId="{9D8DFB38-1E02-442B-8D9C-79117EF56DE9}" destId="{C261EB8A-8FA3-4CEF-954F-A1AACAB92FD4}" srcOrd="1" destOrd="0" parTransId="{34278957-DFFA-4BBF-BCF9-2D7B8F6D6394}" sibTransId="{6C3E5F06-0DCD-4BB3-A37F-4C22E11CAA25}"/>
    <dgm:cxn modelId="{C79D8477-C2E5-4690-99DA-AD9C651648BE}" type="presOf" srcId="{4E3CE5D1-DDFE-4BBA-8155-A968677556D3}" destId="{EC4CF6F6-E88A-40EF-8F95-A9BCBDCB49CE}" srcOrd="0" destOrd="0" presId="urn:microsoft.com/office/officeart/2005/8/layout/cycle2"/>
    <dgm:cxn modelId="{CF98A1A5-58B9-4DA3-9C30-C72C0317493E}" type="presOf" srcId="{F23B5BC5-90BB-460B-9B98-9352F9FAEC27}" destId="{4EA9E6A6-E946-4407-8841-BEAFB8F4226A}" srcOrd="0" destOrd="0" presId="urn:microsoft.com/office/officeart/2005/8/layout/cycle2"/>
    <dgm:cxn modelId="{647BC9A7-CF59-43F0-B596-4D921FB94B7C}" type="presOf" srcId="{6C3E5F06-0DCD-4BB3-A37F-4C22E11CAA25}" destId="{77932122-E588-4192-835A-DB4BF03EFF79}" srcOrd="0" destOrd="0" presId="urn:microsoft.com/office/officeart/2005/8/layout/cycle2"/>
    <dgm:cxn modelId="{00FEE1BB-1B52-4BE7-84EB-B577D4A0BD7E}" type="presOf" srcId="{26AE5334-2D21-43B8-9720-2909187172AF}" destId="{415770CA-C739-42C2-9049-6698389D3456}" srcOrd="0" destOrd="0" presId="urn:microsoft.com/office/officeart/2005/8/layout/cycle2"/>
    <dgm:cxn modelId="{58C7F9C4-0B17-4C73-8DF9-CF55347F0EEF}" type="presOf" srcId="{26AE5334-2D21-43B8-9720-2909187172AF}" destId="{99999D3B-3CDE-4D67-B4A6-B019C6CABBA4}" srcOrd="1" destOrd="0" presId="urn:microsoft.com/office/officeart/2005/8/layout/cycle2"/>
    <dgm:cxn modelId="{3DE8E4CA-2CBD-4FB6-B7FC-4AC59A508FCB}" srcId="{9D8DFB38-1E02-442B-8D9C-79117EF56DE9}" destId="{0AB74E05-3827-4376-A3D1-0EBB20E39DB2}" srcOrd="0" destOrd="0" parTransId="{AC0012D1-9142-4231-BFDC-62440D53186F}" sibTransId="{4E3CE5D1-DDFE-4BBA-8155-A968677556D3}"/>
    <dgm:cxn modelId="{A66D79EA-9ACD-45C0-957D-791715EB18E2}" srcId="{9D8DFB38-1E02-442B-8D9C-79117EF56DE9}" destId="{F23B5BC5-90BB-460B-9B98-9352F9FAEC27}" srcOrd="2" destOrd="0" parTransId="{4656FBF2-A37B-436C-A8A5-508989747455}" sibTransId="{26AE5334-2D21-43B8-9720-2909187172AF}"/>
    <dgm:cxn modelId="{7FEB9190-384F-4C23-B4F4-9A17C2644107}" type="presParOf" srcId="{86417386-5E90-4396-8792-125F057A3307}" destId="{43207A66-A553-4DBE-B066-1C67D53BF3C5}" srcOrd="0" destOrd="0" presId="urn:microsoft.com/office/officeart/2005/8/layout/cycle2"/>
    <dgm:cxn modelId="{DED422B0-0EC1-4E70-B2D6-EFE0A125ED7E}" type="presParOf" srcId="{86417386-5E90-4396-8792-125F057A3307}" destId="{EC4CF6F6-E88A-40EF-8F95-A9BCBDCB49CE}" srcOrd="1" destOrd="0" presId="urn:microsoft.com/office/officeart/2005/8/layout/cycle2"/>
    <dgm:cxn modelId="{62FF86C5-77B0-4063-999E-26BD6EC5AAF0}" type="presParOf" srcId="{EC4CF6F6-E88A-40EF-8F95-A9BCBDCB49CE}" destId="{72BED539-8751-4F03-B500-8C00AFF92A38}" srcOrd="0" destOrd="0" presId="urn:microsoft.com/office/officeart/2005/8/layout/cycle2"/>
    <dgm:cxn modelId="{C11F2711-E03D-4674-8FBB-A64AFA47A3AE}" type="presParOf" srcId="{86417386-5E90-4396-8792-125F057A3307}" destId="{A403780F-0C22-4DBA-B74B-17386CE8A716}" srcOrd="2" destOrd="0" presId="urn:microsoft.com/office/officeart/2005/8/layout/cycle2"/>
    <dgm:cxn modelId="{E78A556F-75FF-42DA-9BF3-F4ED2DA613CF}" type="presParOf" srcId="{86417386-5E90-4396-8792-125F057A3307}" destId="{77932122-E588-4192-835A-DB4BF03EFF79}" srcOrd="3" destOrd="0" presId="urn:microsoft.com/office/officeart/2005/8/layout/cycle2"/>
    <dgm:cxn modelId="{EF74CE01-CAAD-467C-AFAE-4C8DA5886CC2}" type="presParOf" srcId="{77932122-E588-4192-835A-DB4BF03EFF79}" destId="{BA8AAD83-C9B4-4FF2-B1ED-52852C092290}" srcOrd="0" destOrd="0" presId="urn:microsoft.com/office/officeart/2005/8/layout/cycle2"/>
    <dgm:cxn modelId="{5D50B311-14BC-4A76-BF0E-C682671054C9}" type="presParOf" srcId="{86417386-5E90-4396-8792-125F057A3307}" destId="{4EA9E6A6-E946-4407-8841-BEAFB8F4226A}" srcOrd="4" destOrd="0" presId="urn:microsoft.com/office/officeart/2005/8/layout/cycle2"/>
    <dgm:cxn modelId="{994E4ECD-6E8B-41C8-AFC9-4BE535C8D300}" type="presParOf" srcId="{86417386-5E90-4396-8792-125F057A3307}" destId="{415770CA-C739-42C2-9049-6698389D3456}" srcOrd="5" destOrd="0" presId="urn:microsoft.com/office/officeart/2005/8/layout/cycle2"/>
    <dgm:cxn modelId="{3CF9100B-AC38-41A5-8F86-544D4BB22B5C}" type="presParOf" srcId="{415770CA-C739-42C2-9049-6698389D3456}" destId="{99999D3B-3CDE-4D67-B4A6-B019C6CABBA4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DC2CD-B8E7-4E45-9C2D-BCA99F97DB1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007E2B3-608B-456B-A322-8A048056CDC4}">
      <dgm:prSet phldrT="[Texto]" custT="1"/>
      <dgm:spPr/>
      <dgm:t>
        <a:bodyPr/>
        <a:lstStyle/>
        <a:p>
          <a:r>
            <a:rPr lang="es-MX" sz="1800" dirty="0"/>
            <a:t>Encefalitis</a:t>
          </a:r>
        </a:p>
      </dgm:t>
    </dgm:pt>
    <dgm:pt modelId="{A056EF54-7D8D-4817-9E58-05F5F57568A7}" type="parTrans" cxnId="{9D7EE260-7800-4FEB-A521-37302EFCA8BD}">
      <dgm:prSet/>
      <dgm:spPr/>
      <dgm:t>
        <a:bodyPr/>
        <a:lstStyle/>
        <a:p>
          <a:endParaRPr lang="es-MX" sz="1800"/>
        </a:p>
      </dgm:t>
    </dgm:pt>
    <dgm:pt modelId="{1FC1C33C-43B0-4571-9DDF-F910F828FEA3}" type="sibTrans" cxnId="{9D7EE260-7800-4FEB-A521-37302EFCA8BD}">
      <dgm:prSet/>
      <dgm:spPr/>
      <dgm:t>
        <a:bodyPr/>
        <a:lstStyle/>
        <a:p>
          <a:endParaRPr lang="es-MX" sz="1800"/>
        </a:p>
      </dgm:t>
    </dgm:pt>
    <dgm:pt modelId="{2751BC67-95B9-4D7E-BD89-9D9879336DBF}">
      <dgm:prSet phldrT="[Texto]" custT="1"/>
      <dgm:spPr/>
      <dgm:t>
        <a:bodyPr/>
        <a:lstStyle/>
        <a:p>
          <a:r>
            <a:rPr lang="es-MX" sz="1800" dirty="0"/>
            <a:t>Meningitis</a:t>
          </a:r>
        </a:p>
      </dgm:t>
    </dgm:pt>
    <dgm:pt modelId="{ACA5E5A6-29E4-4C14-AA6B-C5C018D8B949}" type="parTrans" cxnId="{D7B04FB3-4636-4995-88A1-2D4F6DAEA981}">
      <dgm:prSet/>
      <dgm:spPr/>
      <dgm:t>
        <a:bodyPr/>
        <a:lstStyle/>
        <a:p>
          <a:endParaRPr lang="es-MX" sz="1800"/>
        </a:p>
      </dgm:t>
    </dgm:pt>
    <dgm:pt modelId="{9DE64215-1A44-483F-8AF8-89E71A5EB715}" type="sibTrans" cxnId="{D7B04FB3-4636-4995-88A1-2D4F6DAEA981}">
      <dgm:prSet/>
      <dgm:spPr/>
      <dgm:t>
        <a:bodyPr/>
        <a:lstStyle/>
        <a:p>
          <a:endParaRPr lang="es-MX" sz="1800"/>
        </a:p>
      </dgm:t>
    </dgm:pt>
    <dgm:pt modelId="{D150765A-6F14-4424-AC27-006484BAF787}">
      <dgm:prSet phldrT="[Texto]" custT="1"/>
      <dgm:spPr/>
      <dgm:t>
        <a:bodyPr/>
        <a:lstStyle/>
        <a:p>
          <a:r>
            <a:rPr lang="es-MX" sz="1800" dirty="0" err="1"/>
            <a:t>Romboencefalitis</a:t>
          </a:r>
          <a:endParaRPr lang="es-MX" sz="1800" dirty="0"/>
        </a:p>
      </dgm:t>
    </dgm:pt>
    <dgm:pt modelId="{DEAE70B3-3B50-401E-89E6-C878C2998BB5}" type="parTrans" cxnId="{952EB85C-A54F-4529-85DC-869E03D29816}">
      <dgm:prSet/>
      <dgm:spPr/>
      <dgm:t>
        <a:bodyPr/>
        <a:lstStyle/>
        <a:p>
          <a:endParaRPr lang="es-MX" sz="1800"/>
        </a:p>
      </dgm:t>
    </dgm:pt>
    <dgm:pt modelId="{03002390-3694-4877-8CD8-96CF8D9B9794}" type="sibTrans" cxnId="{952EB85C-A54F-4529-85DC-869E03D29816}">
      <dgm:prSet/>
      <dgm:spPr/>
      <dgm:t>
        <a:bodyPr/>
        <a:lstStyle/>
        <a:p>
          <a:endParaRPr lang="es-MX" sz="1800"/>
        </a:p>
      </dgm:t>
    </dgm:pt>
    <dgm:pt modelId="{1EBE13E4-6B1B-44F6-AE06-07A6324980E0}">
      <dgm:prSet phldrT="[Texto]" custT="1"/>
      <dgm:spPr/>
      <dgm:t>
        <a:bodyPr/>
        <a:lstStyle/>
        <a:p>
          <a:r>
            <a:rPr lang="es-MX" sz="1800" dirty="0"/>
            <a:t>Mielitis</a:t>
          </a:r>
        </a:p>
      </dgm:t>
    </dgm:pt>
    <dgm:pt modelId="{C76EFE05-9D0A-47FD-A683-852817781301}" type="parTrans" cxnId="{892B9436-5B53-42EE-86EF-E9745076BFEA}">
      <dgm:prSet/>
      <dgm:spPr/>
      <dgm:t>
        <a:bodyPr/>
        <a:lstStyle/>
        <a:p>
          <a:endParaRPr lang="es-MX" sz="1800"/>
        </a:p>
      </dgm:t>
    </dgm:pt>
    <dgm:pt modelId="{D71B0DFA-D333-438E-AA1C-241FBF1D1987}" type="sibTrans" cxnId="{892B9436-5B53-42EE-86EF-E9745076BFEA}">
      <dgm:prSet/>
      <dgm:spPr/>
      <dgm:t>
        <a:bodyPr/>
        <a:lstStyle/>
        <a:p>
          <a:endParaRPr lang="es-MX" sz="1800"/>
        </a:p>
      </dgm:t>
    </dgm:pt>
    <dgm:pt modelId="{FE429E8F-9537-4E78-8A54-D7BDD7A4B1BA}" type="pres">
      <dgm:prSet presAssocID="{25CDC2CD-B8E7-4E45-9C2D-BCA99F97DB1F}" presName="linearFlow" presStyleCnt="0">
        <dgm:presLayoutVars>
          <dgm:resizeHandles val="exact"/>
        </dgm:presLayoutVars>
      </dgm:prSet>
      <dgm:spPr/>
    </dgm:pt>
    <dgm:pt modelId="{D8DB7F2A-70E4-4744-84B9-5230769E64BE}" type="pres">
      <dgm:prSet presAssocID="{3007E2B3-608B-456B-A322-8A048056CDC4}" presName="node" presStyleLbl="node1" presStyleIdx="0" presStyleCnt="4">
        <dgm:presLayoutVars>
          <dgm:bulletEnabled val="1"/>
        </dgm:presLayoutVars>
      </dgm:prSet>
      <dgm:spPr/>
    </dgm:pt>
    <dgm:pt modelId="{24580109-7CE5-4A5C-99EE-44C8AB954C23}" type="pres">
      <dgm:prSet presAssocID="{1FC1C33C-43B0-4571-9DDF-F910F828FEA3}" presName="sibTrans" presStyleLbl="sibTrans2D1" presStyleIdx="0" presStyleCnt="3"/>
      <dgm:spPr/>
    </dgm:pt>
    <dgm:pt modelId="{67A6E82E-44FC-4CBF-83AF-2E81E572953F}" type="pres">
      <dgm:prSet presAssocID="{1FC1C33C-43B0-4571-9DDF-F910F828FEA3}" presName="connectorText" presStyleLbl="sibTrans2D1" presStyleIdx="0" presStyleCnt="3"/>
      <dgm:spPr/>
    </dgm:pt>
    <dgm:pt modelId="{DFD49A56-D61C-4D37-8791-3428F46586B2}" type="pres">
      <dgm:prSet presAssocID="{2751BC67-95B9-4D7E-BD89-9D9879336DBF}" presName="node" presStyleLbl="node1" presStyleIdx="1" presStyleCnt="4">
        <dgm:presLayoutVars>
          <dgm:bulletEnabled val="1"/>
        </dgm:presLayoutVars>
      </dgm:prSet>
      <dgm:spPr/>
    </dgm:pt>
    <dgm:pt modelId="{507DCCCF-AFA1-41D2-A79D-D3E73D011E50}" type="pres">
      <dgm:prSet presAssocID="{9DE64215-1A44-483F-8AF8-89E71A5EB715}" presName="sibTrans" presStyleLbl="sibTrans2D1" presStyleIdx="1" presStyleCnt="3"/>
      <dgm:spPr/>
    </dgm:pt>
    <dgm:pt modelId="{9C8831F8-2AF5-4C31-8A00-FFF729B51340}" type="pres">
      <dgm:prSet presAssocID="{9DE64215-1A44-483F-8AF8-89E71A5EB715}" presName="connectorText" presStyleLbl="sibTrans2D1" presStyleIdx="1" presStyleCnt="3"/>
      <dgm:spPr/>
    </dgm:pt>
    <dgm:pt modelId="{DC2BA6E4-AD68-485A-B624-816864231CE9}" type="pres">
      <dgm:prSet presAssocID="{D150765A-6F14-4424-AC27-006484BAF787}" presName="node" presStyleLbl="node1" presStyleIdx="2" presStyleCnt="4">
        <dgm:presLayoutVars>
          <dgm:bulletEnabled val="1"/>
        </dgm:presLayoutVars>
      </dgm:prSet>
      <dgm:spPr/>
    </dgm:pt>
    <dgm:pt modelId="{9F561611-8874-4E37-B022-32479A094F66}" type="pres">
      <dgm:prSet presAssocID="{03002390-3694-4877-8CD8-96CF8D9B9794}" presName="sibTrans" presStyleLbl="sibTrans2D1" presStyleIdx="2" presStyleCnt="3"/>
      <dgm:spPr/>
    </dgm:pt>
    <dgm:pt modelId="{6A298061-A275-47DF-A53E-B3FAAECEA4C7}" type="pres">
      <dgm:prSet presAssocID="{03002390-3694-4877-8CD8-96CF8D9B9794}" presName="connectorText" presStyleLbl="sibTrans2D1" presStyleIdx="2" presStyleCnt="3"/>
      <dgm:spPr/>
    </dgm:pt>
    <dgm:pt modelId="{DA5421A1-10E8-4D9C-B07C-A7C99A091946}" type="pres">
      <dgm:prSet presAssocID="{1EBE13E4-6B1B-44F6-AE06-07A6324980E0}" presName="node" presStyleLbl="node1" presStyleIdx="3" presStyleCnt="4">
        <dgm:presLayoutVars>
          <dgm:bulletEnabled val="1"/>
        </dgm:presLayoutVars>
      </dgm:prSet>
      <dgm:spPr/>
    </dgm:pt>
  </dgm:ptLst>
  <dgm:cxnLst>
    <dgm:cxn modelId="{78519225-E13D-4939-B7B9-1AE6411E2EF9}" type="presOf" srcId="{1FC1C33C-43B0-4571-9DDF-F910F828FEA3}" destId="{67A6E82E-44FC-4CBF-83AF-2E81E572953F}" srcOrd="1" destOrd="0" presId="urn:microsoft.com/office/officeart/2005/8/layout/process2"/>
    <dgm:cxn modelId="{CB124329-FBAE-44E9-968D-0DEF5340DAE2}" type="presOf" srcId="{03002390-3694-4877-8CD8-96CF8D9B9794}" destId="{9F561611-8874-4E37-B022-32479A094F66}" srcOrd="0" destOrd="0" presId="urn:microsoft.com/office/officeart/2005/8/layout/process2"/>
    <dgm:cxn modelId="{892B9436-5B53-42EE-86EF-E9745076BFEA}" srcId="{25CDC2CD-B8E7-4E45-9C2D-BCA99F97DB1F}" destId="{1EBE13E4-6B1B-44F6-AE06-07A6324980E0}" srcOrd="3" destOrd="0" parTransId="{C76EFE05-9D0A-47FD-A683-852817781301}" sibTransId="{D71B0DFA-D333-438E-AA1C-241FBF1D1987}"/>
    <dgm:cxn modelId="{073D3838-A29D-4C8E-BA48-079E2147E511}" type="presOf" srcId="{D150765A-6F14-4424-AC27-006484BAF787}" destId="{DC2BA6E4-AD68-485A-B624-816864231CE9}" srcOrd="0" destOrd="0" presId="urn:microsoft.com/office/officeart/2005/8/layout/process2"/>
    <dgm:cxn modelId="{DE4DD554-DFEB-4B20-834E-D352F02C3DDB}" type="presOf" srcId="{9DE64215-1A44-483F-8AF8-89E71A5EB715}" destId="{9C8831F8-2AF5-4C31-8A00-FFF729B51340}" srcOrd="1" destOrd="0" presId="urn:microsoft.com/office/officeart/2005/8/layout/process2"/>
    <dgm:cxn modelId="{952EB85C-A54F-4529-85DC-869E03D29816}" srcId="{25CDC2CD-B8E7-4E45-9C2D-BCA99F97DB1F}" destId="{D150765A-6F14-4424-AC27-006484BAF787}" srcOrd="2" destOrd="0" parTransId="{DEAE70B3-3B50-401E-89E6-C878C2998BB5}" sibTransId="{03002390-3694-4877-8CD8-96CF8D9B9794}"/>
    <dgm:cxn modelId="{E1E8BC60-BD70-4549-80C4-0DD4B61C6424}" type="presOf" srcId="{03002390-3694-4877-8CD8-96CF8D9B9794}" destId="{6A298061-A275-47DF-A53E-B3FAAECEA4C7}" srcOrd="1" destOrd="0" presId="urn:microsoft.com/office/officeart/2005/8/layout/process2"/>
    <dgm:cxn modelId="{9D7EE260-7800-4FEB-A521-37302EFCA8BD}" srcId="{25CDC2CD-B8E7-4E45-9C2D-BCA99F97DB1F}" destId="{3007E2B3-608B-456B-A322-8A048056CDC4}" srcOrd="0" destOrd="0" parTransId="{A056EF54-7D8D-4817-9E58-05F5F57568A7}" sibTransId="{1FC1C33C-43B0-4571-9DDF-F910F828FEA3}"/>
    <dgm:cxn modelId="{95ABF069-0450-4F36-82B8-185228EBEFB6}" type="presOf" srcId="{3007E2B3-608B-456B-A322-8A048056CDC4}" destId="{D8DB7F2A-70E4-4744-84B9-5230769E64BE}" srcOrd="0" destOrd="0" presId="urn:microsoft.com/office/officeart/2005/8/layout/process2"/>
    <dgm:cxn modelId="{A6ED6582-0D30-4EC8-96C6-0B4D12A0081B}" type="presOf" srcId="{25CDC2CD-B8E7-4E45-9C2D-BCA99F97DB1F}" destId="{FE429E8F-9537-4E78-8A54-D7BDD7A4B1BA}" srcOrd="0" destOrd="0" presId="urn:microsoft.com/office/officeart/2005/8/layout/process2"/>
    <dgm:cxn modelId="{38E5138E-7A92-4203-ABC9-53076B39EA1A}" type="presOf" srcId="{2751BC67-95B9-4D7E-BD89-9D9879336DBF}" destId="{DFD49A56-D61C-4D37-8791-3428F46586B2}" srcOrd="0" destOrd="0" presId="urn:microsoft.com/office/officeart/2005/8/layout/process2"/>
    <dgm:cxn modelId="{D7B04FB3-4636-4995-88A1-2D4F6DAEA981}" srcId="{25CDC2CD-B8E7-4E45-9C2D-BCA99F97DB1F}" destId="{2751BC67-95B9-4D7E-BD89-9D9879336DBF}" srcOrd="1" destOrd="0" parTransId="{ACA5E5A6-29E4-4C14-AA6B-C5C018D8B949}" sibTransId="{9DE64215-1A44-483F-8AF8-89E71A5EB715}"/>
    <dgm:cxn modelId="{99940ECF-270F-446E-ACD6-0F7A8A902ED9}" type="presOf" srcId="{1EBE13E4-6B1B-44F6-AE06-07A6324980E0}" destId="{DA5421A1-10E8-4D9C-B07C-A7C99A091946}" srcOrd="0" destOrd="0" presId="urn:microsoft.com/office/officeart/2005/8/layout/process2"/>
    <dgm:cxn modelId="{6AD8B9E0-1252-40E8-B67C-166FCFFC9E70}" type="presOf" srcId="{9DE64215-1A44-483F-8AF8-89E71A5EB715}" destId="{507DCCCF-AFA1-41D2-A79D-D3E73D011E50}" srcOrd="0" destOrd="0" presId="urn:microsoft.com/office/officeart/2005/8/layout/process2"/>
    <dgm:cxn modelId="{2E97ECFC-443C-48A0-8A3E-A76B6E9D08C9}" type="presOf" srcId="{1FC1C33C-43B0-4571-9DDF-F910F828FEA3}" destId="{24580109-7CE5-4A5C-99EE-44C8AB954C23}" srcOrd="0" destOrd="0" presId="urn:microsoft.com/office/officeart/2005/8/layout/process2"/>
    <dgm:cxn modelId="{35E89455-90F4-4853-B2A1-0CD9131DC2A9}" type="presParOf" srcId="{FE429E8F-9537-4E78-8A54-D7BDD7A4B1BA}" destId="{D8DB7F2A-70E4-4744-84B9-5230769E64BE}" srcOrd="0" destOrd="0" presId="urn:microsoft.com/office/officeart/2005/8/layout/process2"/>
    <dgm:cxn modelId="{A38330DB-2F40-4E47-8015-7E6793A1AC33}" type="presParOf" srcId="{FE429E8F-9537-4E78-8A54-D7BDD7A4B1BA}" destId="{24580109-7CE5-4A5C-99EE-44C8AB954C23}" srcOrd="1" destOrd="0" presId="urn:microsoft.com/office/officeart/2005/8/layout/process2"/>
    <dgm:cxn modelId="{EFC84791-D869-40A4-ACCD-08FA8E4AA369}" type="presParOf" srcId="{24580109-7CE5-4A5C-99EE-44C8AB954C23}" destId="{67A6E82E-44FC-4CBF-83AF-2E81E572953F}" srcOrd="0" destOrd="0" presId="urn:microsoft.com/office/officeart/2005/8/layout/process2"/>
    <dgm:cxn modelId="{AD994290-C21F-4D51-9369-A05B33E13FC8}" type="presParOf" srcId="{FE429E8F-9537-4E78-8A54-D7BDD7A4B1BA}" destId="{DFD49A56-D61C-4D37-8791-3428F46586B2}" srcOrd="2" destOrd="0" presId="urn:microsoft.com/office/officeart/2005/8/layout/process2"/>
    <dgm:cxn modelId="{CCDAFCA9-9D6F-42EA-9070-70D6AF9DD001}" type="presParOf" srcId="{FE429E8F-9537-4E78-8A54-D7BDD7A4B1BA}" destId="{507DCCCF-AFA1-41D2-A79D-D3E73D011E50}" srcOrd="3" destOrd="0" presId="urn:microsoft.com/office/officeart/2005/8/layout/process2"/>
    <dgm:cxn modelId="{7F822B6B-B307-4A19-AEAD-15DEBA9B6172}" type="presParOf" srcId="{507DCCCF-AFA1-41D2-A79D-D3E73D011E50}" destId="{9C8831F8-2AF5-4C31-8A00-FFF729B51340}" srcOrd="0" destOrd="0" presId="urn:microsoft.com/office/officeart/2005/8/layout/process2"/>
    <dgm:cxn modelId="{AB0A8DFD-84A1-4B9B-A3F1-FCA49DB13905}" type="presParOf" srcId="{FE429E8F-9537-4E78-8A54-D7BDD7A4B1BA}" destId="{DC2BA6E4-AD68-485A-B624-816864231CE9}" srcOrd="4" destOrd="0" presId="urn:microsoft.com/office/officeart/2005/8/layout/process2"/>
    <dgm:cxn modelId="{6AFC2FDF-DE42-42E2-B364-6B1DFA1BCED2}" type="presParOf" srcId="{FE429E8F-9537-4E78-8A54-D7BDD7A4B1BA}" destId="{9F561611-8874-4E37-B022-32479A094F66}" srcOrd="5" destOrd="0" presId="urn:microsoft.com/office/officeart/2005/8/layout/process2"/>
    <dgm:cxn modelId="{54FF4E79-92D9-4D39-802D-2487C83FACB6}" type="presParOf" srcId="{9F561611-8874-4E37-B022-32479A094F66}" destId="{6A298061-A275-47DF-A53E-B3FAAECEA4C7}" srcOrd="0" destOrd="0" presId="urn:microsoft.com/office/officeart/2005/8/layout/process2"/>
    <dgm:cxn modelId="{1C7C4188-367E-447C-94E0-0C6F79B8780B}" type="presParOf" srcId="{FE429E8F-9537-4E78-8A54-D7BDD7A4B1BA}" destId="{DA5421A1-10E8-4D9C-B07C-A7C99A091946}" srcOrd="6" destOrd="0" presId="urn:microsoft.com/office/officeart/2005/8/layout/process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C298F-387F-4050-B54A-E0F0B996D31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8B05FA0-B36B-42DA-BDD1-E2395AB976FA}">
      <dgm:prSet phldrT="[Text]" custT="1"/>
      <dgm:spPr/>
      <dgm:t>
        <a:bodyPr/>
        <a:lstStyle/>
        <a:p>
          <a:r>
            <a:rPr lang="es-MX" sz="3200" b="1" dirty="0"/>
            <a:t>TERATOMAS</a:t>
          </a:r>
        </a:p>
      </dgm:t>
    </dgm:pt>
    <dgm:pt modelId="{05BECC0A-0B40-4DA0-BFEF-D3E8E5E7CDE9}" type="parTrans" cxnId="{31DE41AD-C6AE-4231-90AE-DAA0EB555323}">
      <dgm:prSet/>
      <dgm:spPr/>
      <dgm:t>
        <a:bodyPr/>
        <a:lstStyle/>
        <a:p>
          <a:endParaRPr lang="es-MX"/>
        </a:p>
      </dgm:t>
    </dgm:pt>
    <dgm:pt modelId="{569AC8AB-E376-4A12-BA9E-2FC5A426B8B5}" type="sibTrans" cxnId="{31DE41AD-C6AE-4231-90AE-DAA0EB555323}">
      <dgm:prSet/>
      <dgm:spPr/>
      <dgm:t>
        <a:bodyPr/>
        <a:lstStyle/>
        <a:p>
          <a:endParaRPr lang="es-MX"/>
        </a:p>
      </dgm:t>
    </dgm:pt>
    <dgm:pt modelId="{654B9EDF-7068-49B2-A7E3-68CA02424A7C}">
      <dgm:prSet phldrT="[Text]"/>
      <dgm:spPr/>
      <dgm:t>
        <a:bodyPr/>
        <a:lstStyle/>
        <a:p>
          <a:r>
            <a:rPr lang="es-MX" dirty="0"/>
            <a:t>TUMOR DE CÉLULAS GERMINALES</a:t>
          </a:r>
        </a:p>
      </dgm:t>
    </dgm:pt>
    <dgm:pt modelId="{3107CE33-F702-43D6-AD62-511EA2075A51}" type="parTrans" cxnId="{4E1865DD-A623-4D5E-B081-674E99B1264A}">
      <dgm:prSet/>
      <dgm:spPr/>
      <dgm:t>
        <a:bodyPr/>
        <a:lstStyle/>
        <a:p>
          <a:endParaRPr lang="es-MX"/>
        </a:p>
      </dgm:t>
    </dgm:pt>
    <dgm:pt modelId="{B90A0621-5E31-4E0B-AEC6-D2A9C6EB1CE7}" type="sibTrans" cxnId="{4E1865DD-A623-4D5E-B081-674E99B1264A}">
      <dgm:prSet/>
      <dgm:spPr/>
      <dgm:t>
        <a:bodyPr/>
        <a:lstStyle/>
        <a:p>
          <a:endParaRPr lang="es-MX"/>
        </a:p>
      </dgm:t>
    </dgm:pt>
    <dgm:pt modelId="{A7AFC897-9757-459C-8625-3CACAFF100C5}">
      <dgm:prSet phldrT="[Text]"/>
      <dgm:spPr/>
      <dgm:t>
        <a:bodyPr/>
        <a:lstStyle/>
        <a:p>
          <a:r>
            <a:rPr lang="es-MX" dirty="0"/>
            <a:t>ECTODERMO, MESODERMO Y ENDODERMO</a:t>
          </a:r>
        </a:p>
      </dgm:t>
    </dgm:pt>
    <dgm:pt modelId="{EB6D02DD-DDC4-446B-A6EA-CE56DA0E533F}" type="parTrans" cxnId="{BBFE4B19-57E5-4924-875B-CD01C73DA7EF}">
      <dgm:prSet/>
      <dgm:spPr/>
      <dgm:t>
        <a:bodyPr/>
        <a:lstStyle/>
        <a:p>
          <a:endParaRPr lang="es-MX"/>
        </a:p>
      </dgm:t>
    </dgm:pt>
    <dgm:pt modelId="{9344CA96-175E-43DE-912F-460FA7530F69}" type="sibTrans" cxnId="{BBFE4B19-57E5-4924-875B-CD01C73DA7EF}">
      <dgm:prSet/>
      <dgm:spPr/>
      <dgm:t>
        <a:bodyPr/>
        <a:lstStyle/>
        <a:p>
          <a:endParaRPr lang="es-MX"/>
        </a:p>
      </dgm:t>
    </dgm:pt>
    <dgm:pt modelId="{77C5F29F-1E29-4991-AD84-C13A98A65416}">
      <dgm:prSet phldrT="[Text]" custT="1"/>
      <dgm:spPr/>
      <dgm:t>
        <a:bodyPr/>
        <a:lstStyle/>
        <a:p>
          <a:r>
            <a:rPr lang="es-MX" sz="3200" b="1" dirty="0"/>
            <a:t>OVARIO</a:t>
          </a:r>
        </a:p>
      </dgm:t>
    </dgm:pt>
    <dgm:pt modelId="{420A12A4-3D8C-43D7-BDFE-0FEDDF9B5F3D}" type="parTrans" cxnId="{B32622DE-F327-4988-952E-8B7A199D832D}">
      <dgm:prSet/>
      <dgm:spPr/>
      <dgm:t>
        <a:bodyPr/>
        <a:lstStyle/>
        <a:p>
          <a:endParaRPr lang="es-MX"/>
        </a:p>
      </dgm:t>
    </dgm:pt>
    <dgm:pt modelId="{76DCFD8B-8168-46D6-BBF1-6224844784E4}" type="sibTrans" cxnId="{B32622DE-F327-4988-952E-8B7A199D832D}">
      <dgm:prSet/>
      <dgm:spPr/>
      <dgm:t>
        <a:bodyPr/>
        <a:lstStyle/>
        <a:p>
          <a:endParaRPr lang="es-MX"/>
        </a:p>
      </dgm:t>
    </dgm:pt>
    <dgm:pt modelId="{A8FFE8F7-C425-4533-BC14-8B2304D67E74}">
      <dgm:prSet phldrT="[Text]"/>
      <dgm:spPr/>
      <dgm:t>
        <a:bodyPr/>
        <a:lstStyle/>
        <a:p>
          <a:r>
            <a:rPr lang="es-MX" dirty="0"/>
            <a:t>TESTÍCULO, MEDIASTINO, INTRACRANEAL, SACROCOCCÍGEO.</a:t>
          </a:r>
        </a:p>
      </dgm:t>
    </dgm:pt>
    <dgm:pt modelId="{185532CA-182B-435C-BBC2-34A6BD6485F2}" type="parTrans" cxnId="{29064E2B-B8BF-48B3-8206-C8267D7C5C8D}">
      <dgm:prSet/>
      <dgm:spPr/>
      <dgm:t>
        <a:bodyPr/>
        <a:lstStyle/>
        <a:p>
          <a:endParaRPr lang="es-MX"/>
        </a:p>
      </dgm:t>
    </dgm:pt>
    <dgm:pt modelId="{FBB1CEC1-C729-46D9-9051-0DCBBB6477C4}" type="sibTrans" cxnId="{29064E2B-B8BF-48B3-8206-C8267D7C5C8D}">
      <dgm:prSet/>
      <dgm:spPr/>
      <dgm:t>
        <a:bodyPr/>
        <a:lstStyle/>
        <a:p>
          <a:endParaRPr lang="es-MX"/>
        </a:p>
      </dgm:t>
    </dgm:pt>
    <dgm:pt modelId="{CF1694AE-DCB8-4DD3-953B-71D50F721EB2}">
      <dgm:prSet phldrT="[Text]"/>
      <dgm:spPr/>
      <dgm:t>
        <a:bodyPr/>
        <a:lstStyle/>
        <a:p>
          <a:r>
            <a:rPr lang="es-MX" dirty="0"/>
            <a:t>GRASA, COMPONENTES QUÍSTICOS, TEJIDOS BLANDOS, CALCIFICACIONES </a:t>
          </a:r>
        </a:p>
      </dgm:t>
    </dgm:pt>
    <dgm:pt modelId="{085FA4AF-E726-4A47-A1AA-C47378CA1AD1}" type="parTrans" cxnId="{9A41CCF8-09B4-4CCB-9959-692E0F0FF227}">
      <dgm:prSet/>
      <dgm:spPr/>
      <dgm:t>
        <a:bodyPr/>
        <a:lstStyle/>
        <a:p>
          <a:endParaRPr lang="es-MX"/>
        </a:p>
      </dgm:t>
    </dgm:pt>
    <dgm:pt modelId="{2692B7A3-7BB3-4FDD-83C9-3A5B160C5C81}" type="sibTrans" cxnId="{9A41CCF8-09B4-4CCB-9959-692E0F0FF227}">
      <dgm:prSet/>
      <dgm:spPr/>
      <dgm:t>
        <a:bodyPr/>
        <a:lstStyle/>
        <a:p>
          <a:endParaRPr lang="es-MX"/>
        </a:p>
      </dgm:t>
    </dgm:pt>
    <dgm:pt modelId="{293CCEB6-27F9-4543-A173-C371208F3431}" type="pres">
      <dgm:prSet presAssocID="{E51C298F-387F-4050-B54A-E0F0B996D3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654E36-9974-4FC4-BF45-625A6F1FE534}" type="pres">
      <dgm:prSet presAssocID="{48B05FA0-B36B-42DA-BDD1-E2395AB976FA}" presName="hierRoot1" presStyleCnt="0">
        <dgm:presLayoutVars>
          <dgm:hierBranch val="init"/>
        </dgm:presLayoutVars>
      </dgm:prSet>
      <dgm:spPr/>
    </dgm:pt>
    <dgm:pt modelId="{83D8265F-8102-4C8B-9564-B565A3557D6C}" type="pres">
      <dgm:prSet presAssocID="{48B05FA0-B36B-42DA-BDD1-E2395AB976FA}" presName="rootComposite1" presStyleCnt="0"/>
      <dgm:spPr/>
    </dgm:pt>
    <dgm:pt modelId="{B71AD00D-2E6C-4078-A670-D32D9C1313D7}" type="pres">
      <dgm:prSet presAssocID="{48B05FA0-B36B-42DA-BDD1-E2395AB976FA}" presName="rootText1" presStyleLbl="node0" presStyleIdx="0" presStyleCnt="1">
        <dgm:presLayoutVars>
          <dgm:chPref val="3"/>
        </dgm:presLayoutVars>
      </dgm:prSet>
      <dgm:spPr/>
    </dgm:pt>
    <dgm:pt modelId="{E77BB0C8-DCCF-4295-A5A8-A929CDBC1241}" type="pres">
      <dgm:prSet presAssocID="{48B05FA0-B36B-42DA-BDD1-E2395AB976FA}" presName="rootConnector1" presStyleLbl="node1" presStyleIdx="0" presStyleCnt="0"/>
      <dgm:spPr/>
    </dgm:pt>
    <dgm:pt modelId="{09E64311-9DB0-4184-8E22-79F69EE5CB2B}" type="pres">
      <dgm:prSet presAssocID="{48B05FA0-B36B-42DA-BDD1-E2395AB976FA}" presName="hierChild2" presStyleCnt="0"/>
      <dgm:spPr/>
    </dgm:pt>
    <dgm:pt modelId="{32FCC59D-D201-4A58-98E9-57BDB9F0A092}" type="pres">
      <dgm:prSet presAssocID="{3107CE33-F702-43D6-AD62-511EA2075A51}" presName="Name64" presStyleLbl="parChTrans1D2" presStyleIdx="0" presStyleCnt="4"/>
      <dgm:spPr/>
    </dgm:pt>
    <dgm:pt modelId="{090F0EC8-6F85-4D52-B7D1-BFF88B4980FE}" type="pres">
      <dgm:prSet presAssocID="{654B9EDF-7068-49B2-A7E3-68CA02424A7C}" presName="hierRoot2" presStyleCnt="0">
        <dgm:presLayoutVars>
          <dgm:hierBranch val="init"/>
        </dgm:presLayoutVars>
      </dgm:prSet>
      <dgm:spPr/>
    </dgm:pt>
    <dgm:pt modelId="{BCBEE5BA-93F0-45A4-8BF4-9CDAB9F08FEC}" type="pres">
      <dgm:prSet presAssocID="{654B9EDF-7068-49B2-A7E3-68CA02424A7C}" presName="rootComposite" presStyleCnt="0"/>
      <dgm:spPr/>
    </dgm:pt>
    <dgm:pt modelId="{3F3A2AF1-A4E5-47AB-8891-B0660A49CCD7}" type="pres">
      <dgm:prSet presAssocID="{654B9EDF-7068-49B2-A7E3-68CA02424A7C}" presName="rootText" presStyleLbl="node2" presStyleIdx="0" presStyleCnt="4">
        <dgm:presLayoutVars>
          <dgm:chPref val="3"/>
        </dgm:presLayoutVars>
      </dgm:prSet>
      <dgm:spPr/>
    </dgm:pt>
    <dgm:pt modelId="{DBD07BDD-8876-4B89-9D0B-C8E29BD01A7B}" type="pres">
      <dgm:prSet presAssocID="{654B9EDF-7068-49B2-A7E3-68CA02424A7C}" presName="rootConnector" presStyleLbl="node2" presStyleIdx="0" presStyleCnt="4"/>
      <dgm:spPr/>
    </dgm:pt>
    <dgm:pt modelId="{ED329B84-BE0B-4651-995B-690E03DCFAD5}" type="pres">
      <dgm:prSet presAssocID="{654B9EDF-7068-49B2-A7E3-68CA02424A7C}" presName="hierChild4" presStyleCnt="0"/>
      <dgm:spPr/>
    </dgm:pt>
    <dgm:pt modelId="{2EDF1CAC-5EF4-4CEE-8223-D0A7A3F95368}" type="pres">
      <dgm:prSet presAssocID="{654B9EDF-7068-49B2-A7E3-68CA02424A7C}" presName="hierChild5" presStyleCnt="0"/>
      <dgm:spPr/>
    </dgm:pt>
    <dgm:pt modelId="{C5F920B5-2A4C-4F1D-91A2-D9B861CD06C2}" type="pres">
      <dgm:prSet presAssocID="{EB6D02DD-DDC4-446B-A6EA-CE56DA0E533F}" presName="Name64" presStyleLbl="parChTrans1D2" presStyleIdx="1" presStyleCnt="4"/>
      <dgm:spPr/>
    </dgm:pt>
    <dgm:pt modelId="{8F0B7D82-63AA-4B3C-A4FD-DC54A97209A7}" type="pres">
      <dgm:prSet presAssocID="{A7AFC897-9757-459C-8625-3CACAFF100C5}" presName="hierRoot2" presStyleCnt="0">
        <dgm:presLayoutVars>
          <dgm:hierBranch val="init"/>
        </dgm:presLayoutVars>
      </dgm:prSet>
      <dgm:spPr/>
    </dgm:pt>
    <dgm:pt modelId="{42C44FDB-5618-444A-B8BC-BB65B3E46ADA}" type="pres">
      <dgm:prSet presAssocID="{A7AFC897-9757-459C-8625-3CACAFF100C5}" presName="rootComposite" presStyleCnt="0"/>
      <dgm:spPr/>
    </dgm:pt>
    <dgm:pt modelId="{3D9CC83B-161C-4FC6-8FE3-1BA8AFB42D0E}" type="pres">
      <dgm:prSet presAssocID="{A7AFC897-9757-459C-8625-3CACAFF100C5}" presName="rootText" presStyleLbl="node2" presStyleIdx="1" presStyleCnt="4">
        <dgm:presLayoutVars>
          <dgm:chPref val="3"/>
        </dgm:presLayoutVars>
      </dgm:prSet>
      <dgm:spPr/>
    </dgm:pt>
    <dgm:pt modelId="{FDC8753A-84F3-4D68-9199-1E3CB2FA7520}" type="pres">
      <dgm:prSet presAssocID="{A7AFC897-9757-459C-8625-3CACAFF100C5}" presName="rootConnector" presStyleLbl="node2" presStyleIdx="1" presStyleCnt="4"/>
      <dgm:spPr/>
    </dgm:pt>
    <dgm:pt modelId="{122F8484-76BD-4E13-9F51-3BC04AAC6F51}" type="pres">
      <dgm:prSet presAssocID="{A7AFC897-9757-459C-8625-3CACAFF100C5}" presName="hierChild4" presStyleCnt="0"/>
      <dgm:spPr/>
    </dgm:pt>
    <dgm:pt modelId="{820B1884-A0C6-4F39-B7C5-450AC432E010}" type="pres">
      <dgm:prSet presAssocID="{085FA4AF-E726-4A47-A1AA-C47378CA1AD1}" presName="Name64" presStyleLbl="parChTrans1D3" presStyleIdx="0" presStyleCnt="1"/>
      <dgm:spPr/>
    </dgm:pt>
    <dgm:pt modelId="{0CE260AE-FBEA-4B9A-B2A0-C6F3235DD817}" type="pres">
      <dgm:prSet presAssocID="{CF1694AE-DCB8-4DD3-953B-71D50F721EB2}" presName="hierRoot2" presStyleCnt="0">
        <dgm:presLayoutVars>
          <dgm:hierBranch val="init"/>
        </dgm:presLayoutVars>
      </dgm:prSet>
      <dgm:spPr/>
    </dgm:pt>
    <dgm:pt modelId="{9748E53A-5E87-46BE-AA92-95E8693B2625}" type="pres">
      <dgm:prSet presAssocID="{CF1694AE-DCB8-4DD3-953B-71D50F721EB2}" presName="rootComposite" presStyleCnt="0"/>
      <dgm:spPr/>
    </dgm:pt>
    <dgm:pt modelId="{622D7D15-91A6-431C-AC9E-DF5C6FA8CF07}" type="pres">
      <dgm:prSet presAssocID="{CF1694AE-DCB8-4DD3-953B-71D50F721EB2}" presName="rootText" presStyleLbl="node3" presStyleIdx="0" presStyleCnt="1">
        <dgm:presLayoutVars>
          <dgm:chPref val="3"/>
        </dgm:presLayoutVars>
      </dgm:prSet>
      <dgm:spPr/>
    </dgm:pt>
    <dgm:pt modelId="{B05B6FC2-C28A-4910-82A9-B03D169A8AF2}" type="pres">
      <dgm:prSet presAssocID="{CF1694AE-DCB8-4DD3-953B-71D50F721EB2}" presName="rootConnector" presStyleLbl="node3" presStyleIdx="0" presStyleCnt="1"/>
      <dgm:spPr/>
    </dgm:pt>
    <dgm:pt modelId="{931C58D1-72D4-45D0-AB88-7A725164F1B4}" type="pres">
      <dgm:prSet presAssocID="{CF1694AE-DCB8-4DD3-953B-71D50F721EB2}" presName="hierChild4" presStyleCnt="0"/>
      <dgm:spPr/>
    </dgm:pt>
    <dgm:pt modelId="{C3FD82C3-0C3A-4392-A988-AC1174D33C78}" type="pres">
      <dgm:prSet presAssocID="{CF1694AE-DCB8-4DD3-953B-71D50F721EB2}" presName="hierChild5" presStyleCnt="0"/>
      <dgm:spPr/>
    </dgm:pt>
    <dgm:pt modelId="{1E16E331-DF44-46CD-AF11-45191EC31D79}" type="pres">
      <dgm:prSet presAssocID="{A7AFC897-9757-459C-8625-3CACAFF100C5}" presName="hierChild5" presStyleCnt="0"/>
      <dgm:spPr/>
    </dgm:pt>
    <dgm:pt modelId="{7DBA587D-BE5F-4B70-BCA6-08CE32B6FBA3}" type="pres">
      <dgm:prSet presAssocID="{420A12A4-3D8C-43D7-BDFE-0FEDDF9B5F3D}" presName="Name64" presStyleLbl="parChTrans1D2" presStyleIdx="2" presStyleCnt="4"/>
      <dgm:spPr/>
    </dgm:pt>
    <dgm:pt modelId="{D112BB2C-B249-41BA-89FB-690490DD8CF8}" type="pres">
      <dgm:prSet presAssocID="{77C5F29F-1E29-4991-AD84-C13A98A65416}" presName="hierRoot2" presStyleCnt="0">
        <dgm:presLayoutVars>
          <dgm:hierBranch val="init"/>
        </dgm:presLayoutVars>
      </dgm:prSet>
      <dgm:spPr/>
    </dgm:pt>
    <dgm:pt modelId="{F4DC6467-EC77-4555-979F-F3DF9167391E}" type="pres">
      <dgm:prSet presAssocID="{77C5F29F-1E29-4991-AD84-C13A98A65416}" presName="rootComposite" presStyleCnt="0"/>
      <dgm:spPr/>
    </dgm:pt>
    <dgm:pt modelId="{2A375170-5FA6-42C0-858D-9C330E69B086}" type="pres">
      <dgm:prSet presAssocID="{77C5F29F-1E29-4991-AD84-C13A98A65416}" presName="rootText" presStyleLbl="node2" presStyleIdx="2" presStyleCnt="4">
        <dgm:presLayoutVars>
          <dgm:chPref val="3"/>
        </dgm:presLayoutVars>
      </dgm:prSet>
      <dgm:spPr/>
    </dgm:pt>
    <dgm:pt modelId="{B459CB2B-C39E-462A-976D-CD6F139C3A5E}" type="pres">
      <dgm:prSet presAssocID="{77C5F29F-1E29-4991-AD84-C13A98A65416}" presName="rootConnector" presStyleLbl="node2" presStyleIdx="2" presStyleCnt="4"/>
      <dgm:spPr/>
    </dgm:pt>
    <dgm:pt modelId="{DE759717-1A67-4641-9009-23A2796FEC04}" type="pres">
      <dgm:prSet presAssocID="{77C5F29F-1E29-4991-AD84-C13A98A65416}" presName="hierChild4" presStyleCnt="0"/>
      <dgm:spPr/>
    </dgm:pt>
    <dgm:pt modelId="{FA89ED72-08E4-4C54-BDC2-92A3A0EB0C28}" type="pres">
      <dgm:prSet presAssocID="{77C5F29F-1E29-4991-AD84-C13A98A65416}" presName="hierChild5" presStyleCnt="0"/>
      <dgm:spPr/>
    </dgm:pt>
    <dgm:pt modelId="{FE117807-089F-4812-89D0-45A1D8699F3C}" type="pres">
      <dgm:prSet presAssocID="{185532CA-182B-435C-BBC2-34A6BD6485F2}" presName="Name64" presStyleLbl="parChTrans1D2" presStyleIdx="3" presStyleCnt="4"/>
      <dgm:spPr/>
    </dgm:pt>
    <dgm:pt modelId="{C3BC1D83-4420-47D9-B3F1-22EF9B849842}" type="pres">
      <dgm:prSet presAssocID="{A8FFE8F7-C425-4533-BC14-8B2304D67E74}" presName="hierRoot2" presStyleCnt="0">
        <dgm:presLayoutVars>
          <dgm:hierBranch val="init"/>
        </dgm:presLayoutVars>
      </dgm:prSet>
      <dgm:spPr/>
    </dgm:pt>
    <dgm:pt modelId="{7350F601-32A2-4303-B64F-4F36298A307B}" type="pres">
      <dgm:prSet presAssocID="{A8FFE8F7-C425-4533-BC14-8B2304D67E74}" presName="rootComposite" presStyleCnt="0"/>
      <dgm:spPr/>
    </dgm:pt>
    <dgm:pt modelId="{CEA8B01C-3327-4FCF-81F2-A58B4FDB87F8}" type="pres">
      <dgm:prSet presAssocID="{A8FFE8F7-C425-4533-BC14-8B2304D67E74}" presName="rootText" presStyleLbl="node2" presStyleIdx="3" presStyleCnt="4">
        <dgm:presLayoutVars>
          <dgm:chPref val="3"/>
        </dgm:presLayoutVars>
      </dgm:prSet>
      <dgm:spPr/>
    </dgm:pt>
    <dgm:pt modelId="{C46CA9E0-B5A8-4755-BDA5-8EF4CE7DE102}" type="pres">
      <dgm:prSet presAssocID="{A8FFE8F7-C425-4533-BC14-8B2304D67E74}" presName="rootConnector" presStyleLbl="node2" presStyleIdx="3" presStyleCnt="4"/>
      <dgm:spPr/>
    </dgm:pt>
    <dgm:pt modelId="{EBA53E3F-6708-4A2D-9C5C-097E547D7572}" type="pres">
      <dgm:prSet presAssocID="{A8FFE8F7-C425-4533-BC14-8B2304D67E74}" presName="hierChild4" presStyleCnt="0"/>
      <dgm:spPr/>
    </dgm:pt>
    <dgm:pt modelId="{84A0E33C-331E-4F9D-9BA0-AAE29D16B789}" type="pres">
      <dgm:prSet presAssocID="{A8FFE8F7-C425-4533-BC14-8B2304D67E74}" presName="hierChild5" presStyleCnt="0"/>
      <dgm:spPr/>
    </dgm:pt>
    <dgm:pt modelId="{AFE907FF-58F4-4985-B64F-033CAE87D45A}" type="pres">
      <dgm:prSet presAssocID="{48B05FA0-B36B-42DA-BDD1-E2395AB976FA}" presName="hierChild3" presStyleCnt="0"/>
      <dgm:spPr/>
    </dgm:pt>
  </dgm:ptLst>
  <dgm:cxnLst>
    <dgm:cxn modelId="{BCB47202-9DAB-442B-AFE3-55F0265210D4}" type="presOf" srcId="{185532CA-182B-435C-BBC2-34A6BD6485F2}" destId="{FE117807-089F-4812-89D0-45A1D8699F3C}" srcOrd="0" destOrd="0" presId="urn:microsoft.com/office/officeart/2009/3/layout/HorizontalOrganizationChart"/>
    <dgm:cxn modelId="{5A002705-FF5F-42F2-B54B-43E6015D54F2}" type="presOf" srcId="{EB6D02DD-DDC4-446B-A6EA-CE56DA0E533F}" destId="{C5F920B5-2A4C-4F1D-91A2-D9B861CD06C2}" srcOrd="0" destOrd="0" presId="urn:microsoft.com/office/officeart/2009/3/layout/HorizontalOrganizationChart"/>
    <dgm:cxn modelId="{BBFE4B19-57E5-4924-875B-CD01C73DA7EF}" srcId="{48B05FA0-B36B-42DA-BDD1-E2395AB976FA}" destId="{A7AFC897-9757-459C-8625-3CACAFF100C5}" srcOrd="1" destOrd="0" parTransId="{EB6D02DD-DDC4-446B-A6EA-CE56DA0E533F}" sibTransId="{9344CA96-175E-43DE-912F-460FA7530F69}"/>
    <dgm:cxn modelId="{08C3981A-FE41-420F-A577-94E6CF0BEAE3}" type="presOf" srcId="{654B9EDF-7068-49B2-A7E3-68CA02424A7C}" destId="{3F3A2AF1-A4E5-47AB-8891-B0660A49CCD7}" srcOrd="0" destOrd="0" presId="urn:microsoft.com/office/officeart/2009/3/layout/HorizontalOrganizationChart"/>
    <dgm:cxn modelId="{CABC422A-678D-4E34-AFEE-AD681B19270C}" type="presOf" srcId="{48B05FA0-B36B-42DA-BDD1-E2395AB976FA}" destId="{E77BB0C8-DCCF-4295-A5A8-A929CDBC1241}" srcOrd="1" destOrd="0" presId="urn:microsoft.com/office/officeart/2009/3/layout/HorizontalOrganizationChart"/>
    <dgm:cxn modelId="{29064E2B-B8BF-48B3-8206-C8267D7C5C8D}" srcId="{48B05FA0-B36B-42DA-BDD1-E2395AB976FA}" destId="{A8FFE8F7-C425-4533-BC14-8B2304D67E74}" srcOrd="3" destOrd="0" parTransId="{185532CA-182B-435C-BBC2-34A6BD6485F2}" sibTransId="{FBB1CEC1-C729-46D9-9051-0DCBBB6477C4}"/>
    <dgm:cxn modelId="{C9D8EB2D-1368-4D0A-8ED1-9461459D4EF4}" type="presOf" srcId="{A8FFE8F7-C425-4533-BC14-8B2304D67E74}" destId="{CEA8B01C-3327-4FCF-81F2-A58B4FDB87F8}" srcOrd="0" destOrd="0" presId="urn:microsoft.com/office/officeart/2009/3/layout/HorizontalOrganizationChart"/>
    <dgm:cxn modelId="{E2A96E4A-A3D0-4BED-B676-CCD40DF9B645}" type="presOf" srcId="{48B05FA0-B36B-42DA-BDD1-E2395AB976FA}" destId="{B71AD00D-2E6C-4078-A670-D32D9C1313D7}" srcOrd="0" destOrd="0" presId="urn:microsoft.com/office/officeart/2009/3/layout/HorizontalOrganizationChart"/>
    <dgm:cxn modelId="{17416553-46F1-403F-9BF4-1ECA682D13B8}" type="presOf" srcId="{CF1694AE-DCB8-4DD3-953B-71D50F721EB2}" destId="{622D7D15-91A6-431C-AC9E-DF5C6FA8CF07}" srcOrd="0" destOrd="0" presId="urn:microsoft.com/office/officeart/2009/3/layout/HorizontalOrganizationChart"/>
    <dgm:cxn modelId="{6C556D58-FF98-413B-A52A-A540C6E0C797}" type="presOf" srcId="{A7AFC897-9757-459C-8625-3CACAFF100C5}" destId="{FDC8753A-84F3-4D68-9199-1E3CB2FA7520}" srcOrd="1" destOrd="0" presId="urn:microsoft.com/office/officeart/2009/3/layout/HorizontalOrganizationChart"/>
    <dgm:cxn modelId="{99172D5C-AF67-4E02-81CB-33ABD6D559D3}" type="presOf" srcId="{CF1694AE-DCB8-4DD3-953B-71D50F721EB2}" destId="{B05B6FC2-C28A-4910-82A9-B03D169A8AF2}" srcOrd="1" destOrd="0" presId="urn:microsoft.com/office/officeart/2009/3/layout/HorizontalOrganizationChart"/>
    <dgm:cxn modelId="{DD7B906E-494F-4941-B8C4-E320894BC0DB}" type="presOf" srcId="{3107CE33-F702-43D6-AD62-511EA2075A51}" destId="{32FCC59D-D201-4A58-98E9-57BDB9F0A092}" srcOrd="0" destOrd="0" presId="urn:microsoft.com/office/officeart/2009/3/layout/HorizontalOrganizationChart"/>
    <dgm:cxn modelId="{E6A1736F-4E47-4DBA-80B9-04CB0E2B5FF1}" type="presOf" srcId="{654B9EDF-7068-49B2-A7E3-68CA02424A7C}" destId="{DBD07BDD-8876-4B89-9D0B-C8E29BD01A7B}" srcOrd="1" destOrd="0" presId="urn:microsoft.com/office/officeart/2009/3/layout/HorizontalOrganizationChart"/>
    <dgm:cxn modelId="{BFC52E71-DDAE-4DF7-9237-BBE8EF1158E5}" type="presOf" srcId="{77C5F29F-1E29-4991-AD84-C13A98A65416}" destId="{B459CB2B-C39E-462A-976D-CD6F139C3A5E}" srcOrd="1" destOrd="0" presId="urn:microsoft.com/office/officeart/2009/3/layout/HorizontalOrganizationChart"/>
    <dgm:cxn modelId="{0C0F8474-B4ED-470A-8976-BB6127A1433F}" type="presOf" srcId="{A7AFC897-9757-459C-8625-3CACAFF100C5}" destId="{3D9CC83B-161C-4FC6-8FE3-1BA8AFB42D0E}" srcOrd="0" destOrd="0" presId="urn:microsoft.com/office/officeart/2009/3/layout/HorizontalOrganizationChart"/>
    <dgm:cxn modelId="{087690A7-192D-4028-8F4A-5A92E3C0CFB9}" type="presOf" srcId="{E51C298F-387F-4050-B54A-E0F0B996D317}" destId="{293CCEB6-27F9-4543-A173-C371208F3431}" srcOrd="0" destOrd="0" presId="urn:microsoft.com/office/officeart/2009/3/layout/HorizontalOrganizationChart"/>
    <dgm:cxn modelId="{31DE41AD-C6AE-4231-90AE-DAA0EB555323}" srcId="{E51C298F-387F-4050-B54A-E0F0B996D317}" destId="{48B05FA0-B36B-42DA-BDD1-E2395AB976FA}" srcOrd="0" destOrd="0" parTransId="{05BECC0A-0B40-4DA0-BFEF-D3E8E5E7CDE9}" sibTransId="{569AC8AB-E376-4A12-BA9E-2FC5A426B8B5}"/>
    <dgm:cxn modelId="{4E1865DD-A623-4D5E-B081-674E99B1264A}" srcId="{48B05FA0-B36B-42DA-BDD1-E2395AB976FA}" destId="{654B9EDF-7068-49B2-A7E3-68CA02424A7C}" srcOrd="0" destOrd="0" parTransId="{3107CE33-F702-43D6-AD62-511EA2075A51}" sibTransId="{B90A0621-5E31-4E0B-AEC6-D2A9C6EB1CE7}"/>
    <dgm:cxn modelId="{B32622DE-F327-4988-952E-8B7A199D832D}" srcId="{48B05FA0-B36B-42DA-BDD1-E2395AB976FA}" destId="{77C5F29F-1E29-4991-AD84-C13A98A65416}" srcOrd="2" destOrd="0" parTransId="{420A12A4-3D8C-43D7-BDFE-0FEDDF9B5F3D}" sibTransId="{76DCFD8B-8168-46D6-BBF1-6224844784E4}"/>
    <dgm:cxn modelId="{A7FAC6E1-D722-468D-8C62-0DBE00B1EC9A}" type="presOf" srcId="{77C5F29F-1E29-4991-AD84-C13A98A65416}" destId="{2A375170-5FA6-42C0-858D-9C330E69B086}" srcOrd="0" destOrd="0" presId="urn:microsoft.com/office/officeart/2009/3/layout/HorizontalOrganizationChart"/>
    <dgm:cxn modelId="{CCD974E7-C70A-4897-B969-44699586F0E6}" type="presOf" srcId="{A8FFE8F7-C425-4533-BC14-8B2304D67E74}" destId="{C46CA9E0-B5A8-4755-BDA5-8EF4CE7DE102}" srcOrd="1" destOrd="0" presId="urn:microsoft.com/office/officeart/2009/3/layout/HorizontalOrganizationChart"/>
    <dgm:cxn modelId="{EEE18DE7-8E40-4443-B593-BAD546D68958}" type="presOf" srcId="{085FA4AF-E726-4A47-A1AA-C47378CA1AD1}" destId="{820B1884-A0C6-4F39-B7C5-450AC432E010}" srcOrd="0" destOrd="0" presId="urn:microsoft.com/office/officeart/2009/3/layout/HorizontalOrganizationChart"/>
    <dgm:cxn modelId="{268052F1-F336-4617-8D45-ABED2597069D}" type="presOf" srcId="{420A12A4-3D8C-43D7-BDFE-0FEDDF9B5F3D}" destId="{7DBA587D-BE5F-4B70-BCA6-08CE32B6FBA3}" srcOrd="0" destOrd="0" presId="urn:microsoft.com/office/officeart/2009/3/layout/HorizontalOrganizationChart"/>
    <dgm:cxn modelId="{9A41CCF8-09B4-4CCB-9959-692E0F0FF227}" srcId="{A7AFC897-9757-459C-8625-3CACAFF100C5}" destId="{CF1694AE-DCB8-4DD3-953B-71D50F721EB2}" srcOrd="0" destOrd="0" parTransId="{085FA4AF-E726-4A47-A1AA-C47378CA1AD1}" sibTransId="{2692B7A3-7BB3-4FDD-83C9-3A5B160C5C81}"/>
    <dgm:cxn modelId="{4D06173D-7EB8-4E2F-9302-87B48572F9D3}" type="presParOf" srcId="{293CCEB6-27F9-4543-A173-C371208F3431}" destId="{1E654E36-9974-4FC4-BF45-625A6F1FE534}" srcOrd="0" destOrd="0" presId="urn:microsoft.com/office/officeart/2009/3/layout/HorizontalOrganizationChart"/>
    <dgm:cxn modelId="{6AD059EC-4B86-4836-B4F3-2991AF016E9B}" type="presParOf" srcId="{1E654E36-9974-4FC4-BF45-625A6F1FE534}" destId="{83D8265F-8102-4C8B-9564-B565A3557D6C}" srcOrd="0" destOrd="0" presId="urn:microsoft.com/office/officeart/2009/3/layout/HorizontalOrganizationChart"/>
    <dgm:cxn modelId="{5F66CD36-67A0-4C2E-B8E9-9F6A51B7E76B}" type="presParOf" srcId="{83D8265F-8102-4C8B-9564-B565A3557D6C}" destId="{B71AD00D-2E6C-4078-A670-D32D9C1313D7}" srcOrd="0" destOrd="0" presId="urn:microsoft.com/office/officeart/2009/3/layout/HorizontalOrganizationChart"/>
    <dgm:cxn modelId="{E45F27C4-3E5F-47F7-AD20-809DE0EB81CC}" type="presParOf" srcId="{83D8265F-8102-4C8B-9564-B565A3557D6C}" destId="{E77BB0C8-DCCF-4295-A5A8-A929CDBC1241}" srcOrd="1" destOrd="0" presId="urn:microsoft.com/office/officeart/2009/3/layout/HorizontalOrganizationChart"/>
    <dgm:cxn modelId="{62F308FB-30B3-4075-ACB8-B72B1FBFF3AE}" type="presParOf" srcId="{1E654E36-9974-4FC4-BF45-625A6F1FE534}" destId="{09E64311-9DB0-4184-8E22-79F69EE5CB2B}" srcOrd="1" destOrd="0" presId="urn:microsoft.com/office/officeart/2009/3/layout/HorizontalOrganizationChart"/>
    <dgm:cxn modelId="{C6EAEE75-CED9-4E60-804B-3097E6DEC18D}" type="presParOf" srcId="{09E64311-9DB0-4184-8E22-79F69EE5CB2B}" destId="{32FCC59D-D201-4A58-98E9-57BDB9F0A092}" srcOrd="0" destOrd="0" presId="urn:microsoft.com/office/officeart/2009/3/layout/HorizontalOrganizationChart"/>
    <dgm:cxn modelId="{C0450886-F2FD-47AB-9218-2A00D03C0A79}" type="presParOf" srcId="{09E64311-9DB0-4184-8E22-79F69EE5CB2B}" destId="{090F0EC8-6F85-4D52-B7D1-BFF88B4980FE}" srcOrd="1" destOrd="0" presId="urn:microsoft.com/office/officeart/2009/3/layout/HorizontalOrganizationChart"/>
    <dgm:cxn modelId="{DE905EBF-5AEA-436A-A265-E6F19AA45194}" type="presParOf" srcId="{090F0EC8-6F85-4D52-B7D1-BFF88B4980FE}" destId="{BCBEE5BA-93F0-45A4-8BF4-9CDAB9F08FEC}" srcOrd="0" destOrd="0" presId="urn:microsoft.com/office/officeart/2009/3/layout/HorizontalOrganizationChart"/>
    <dgm:cxn modelId="{BF5FA3CC-4655-4503-90B0-54EFA040AC9A}" type="presParOf" srcId="{BCBEE5BA-93F0-45A4-8BF4-9CDAB9F08FEC}" destId="{3F3A2AF1-A4E5-47AB-8891-B0660A49CCD7}" srcOrd="0" destOrd="0" presId="urn:microsoft.com/office/officeart/2009/3/layout/HorizontalOrganizationChart"/>
    <dgm:cxn modelId="{DE0EA6EA-E4AE-4587-BF31-60EEE72DD85C}" type="presParOf" srcId="{BCBEE5BA-93F0-45A4-8BF4-9CDAB9F08FEC}" destId="{DBD07BDD-8876-4B89-9D0B-C8E29BD01A7B}" srcOrd="1" destOrd="0" presId="urn:microsoft.com/office/officeart/2009/3/layout/HorizontalOrganizationChart"/>
    <dgm:cxn modelId="{78BB6FFC-C755-4BCE-9FD2-DD50D5191DBC}" type="presParOf" srcId="{090F0EC8-6F85-4D52-B7D1-BFF88B4980FE}" destId="{ED329B84-BE0B-4651-995B-690E03DCFAD5}" srcOrd="1" destOrd="0" presId="urn:microsoft.com/office/officeart/2009/3/layout/HorizontalOrganizationChart"/>
    <dgm:cxn modelId="{1D4B71C3-BFA1-4AF4-A988-55B0D57795F3}" type="presParOf" srcId="{090F0EC8-6F85-4D52-B7D1-BFF88B4980FE}" destId="{2EDF1CAC-5EF4-4CEE-8223-D0A7A3F95368}" srcOrd="2" destOrd="0" presId="urn:microsoft.com/office/officeart/2009/3/layout/HorizontalOrganizationChart"/>
    <dgm:cxn modelId="{F3E4EB1A-C744-4D04-9E0F-F1879C5BEDB8}" type="presParOf" srcId="{09E64311-9DB0-4184-8E22-79F69EE5CB2B}" destId="{C5F920B5-2A4C-4F1D-91A2-D9B861CD06C2}" srcOrd="2" destOrd="0" presId="urn:microsoft.com/office/officeart/2009/3/layout/HorizontalOrganizationChart"/>
    <dgm:cxn modelId="{498CDC45-DB7E-4EA1-9A73-E08180180F7E}" type="presParOf" srcId="{09E64311-9DB0-4184-8E22-79F69EE5CB2B}" destId="{8F0B7D82-63AA-4B3C-A4FD-DC54A97209A7}" srcOrd="3" destOrd="0" presId="urn:microsoft.com/office/officeart/2009/3/layout/HorizontalOrganizationChart"/>
    <dgm:cxn modelId="{6463D760-7F1E-44B7-93B9-107771A65A13}" type="presParOf" srcId="{8F0B7D82-63AA-4B3C-A4FD-DC54A97209A7}" destId="{42C44FDB-5618-444A-B8BC-BB65B3E46ADA}" srcOrd="0" destOrd="0" presId="urn:microsoft.com/office/officeart/2009/3/layout/HorizontalOrganizationChart"/>
    <dgm:cxn modelId="{02DEB246-AE83-47AB-9A5E-29EACB843BA3}" type="presParOf" srcId="{42C44FDB-5618-444A-B8BC-BB65B3E46ADA}" destId="{3D9CC83B-161C-4FC6-8FE3-1BA8AFB42D0E}" srcOrd="0" destOrd="0" presId="urn:microsoft.com/office/officeart/2009/3/layout/HorizontalOrganizationChart"/>
    <dgm:cxn modelId="{B38BC2F3-0598-4F3F-B1AE-11D55F38B230}" type="presParOf" srcId="{42C44FDB-5618-444A-B8BC-BB65B3E46ADA}" destId="{FDC8753A-84F3-4D68-9199-1E3CB2FA7520}" srcOrd="1" destOrd="0" presId="urn:microsoft.com/office/officeart/2009/3/layout/HorizontalOrganizationChart"/>
    <dgm:cxn modelId="{73CBA42A-934F-4E93-ABB5-2118DE220F2B}" type="presParOf" srcId="{8F0B7D82-63AA-4B3C-A4FD-DC54A97209A7}" destId="{122F8484-76BD-4E13-9F51-3BC04AAC6F51}" srcOrd="1" destOrd="0" presId="urn:microsoft.com/office/officeart/2009/3/layout/HorizontalOrganizationChart"/>
    <dgm:cxn modelId="{50DCA632-1388-4DD1-91EF-BD4921AEF28B}" type="presParOf" srcId="{122F8484-76BD-4E13-9F51-3BC04AAC6F51}" destId="{820B1884-A0C6-4F39-B7C5-450AC432E010}" srcOrd="0" destOrd="0" presId="urn:microsoft.com/office/officeart/2009/3/layout/HorizontalOrganizationChart"/>
    <dgm:cxn modelId="{58A2EF2C-A0F6-43A1-B4C2-EC827169FCBE}" type="presParOf" srcId="{122F8484-76BD-4E13-9F51-3BC04AAC6F51}" destId="{0CE260AE-FBEA-4B9A-B2A0-C6F3235DD817}" srcOrd="1" destOrd="0" presId="urn:microsoft.com/office/officeart/2009/3/layout/HorizontalOrganizationChart"/>
    <dgm:cxn modelId="{2886405C-93E7-46B4-AA3B-0E3E3C4A7CFD}" type="presParOf" srcId="{0CE260AE-FBEA-4B9A-B2A0-C6F3235DD817}" destId="{9748E53A-5E87-46BE-AA92-95E8693B2625}" srcOrd="0" destOrd="0" presId="urn:microsoft.com/office/officeart/2009/3/layout/HorizontalOrganizationChart"/>
    <dgm:cxn modelId="{DCE80F6E-607E-44C0-BD0B-CD4D576F44B7}" type="presParOf" srcId="{9748E53A-5E87-46BE-AA92-95E8693B2625}" destId="{622D7D15-91A6-431C-AC9E-DF5C6FA8CF07}" srcOrd="0" destOrd="0" presId="urn:microsoft.com/office/officeart/2009/3/layout/HorizontalOrganizationChart"/>
    <dgm:cxn modelId="{E46A2A2E-CC23-41A9-906D-F1090D1C4E67}" type="presParOf" srcId="{9748E53A-5E87-46BE-AA92-95E8693B2625}" destId="{B05B6FC2-C28A-4910-82A9-B03D169A8AF2}" srcOrd="1" destOrd="0" presId="urn:microsoft.com/office/officeart/2009/3/layout/HorizontalOrganizationChart"/>
    <dgm:cxn modelId="{DB7CF79F-AB37-4247-8036-63A1B18C3611}" type="presParOf" srcId="{0CE260AE-FBEA-4B9A-B2A0-C6F3235DD817}" destId="{931C58D1-72D4-45D0-AB88-7A725164F1B4}" srcOrd="1" destOrd="0" presId="urn:microsoft.com/office/officeart/2009/3/layout/HorizontalOrganizationChart"/>
    <dgm:cxn modelId="{545D5CF8-213E-4739-9DB7-AE8C62CB0448}" type="presParOf" srcId="{0CE260AE-FBEA-4B9A-B2A0-C6F3235DD817}" destId="{C3FD82C3-0C3A-4392-A988-AC1174D33C78}" srcOrd="2" destOrd="0" presId="urn:microsoft.com/office/officeart/2009/3/layout/HorizontalOrganizationChart"/>
    <dgm:cxn modelId="{0B1C5060-A1E2-4A47-AFEA-E4283204ECD3}" type="presParOf" srcId="{8F0B7D82-63AA-4B3C-A4FD-DC54A97209A7}" destId="{1E16E331-DF44-46CD-AF11-45191EC31D79}" srcOrd="2" destOrd="0" presId="urn:microsoft.com/office/officeart/2009/3/layout/HorizontalOrganizationChart"/>
    <dgm:cxn modelId="{AC87F8B5-4527-4155-86E4-F195801F2334}" type="presParOf" srcId="{09E64311-9DB0-4184-8E22-79F69EE5CB2B}" destId="{7DBA587D-BE5F-4B70-BCA6-08CE32B6FBA3}" srcOrd="4" destOrd="0" presId="urn:microsoft.com/office/officeart/2009/3/layout/HorizontalOrganizationChart"/>
    <dgm:cxn modelId="{0F31EFF4-6338-40DC-A5C5-EC9F372C8C77}" type="presParOf" srcId="{09E64311-9DB0-4184-8E22-79F69EE5CB2B}" destId="{D112BB2C-B249-41BA-89FB-690490DD8CF8}" srcOrd="5" destOrd="0" presId="urn:microsoft.com/office/officeart/2009/3/layout/HorizontalOrganizationChart"/>
    <dgm:cxn modelId="{3FFDBD92-E1CD-4B0C-9FF1-FA41DDCD82AD}" type="presParOf" srcId="{D112BB2C-B249-41BA-89FB-690490DD8CF8}" destId="{F4DC6467-EC77-4555-979F-F3DF9167391E}" srcOrd="0" destOrd="0" presId="urn:microsoft.com/office/officeart/2009/3/layout/HorizontalOrganizationChart"/>
    <dgm:cxn modelId="{680F3344-B301-427C-9FBE-AB1079E88D2D}" type="presParOf" srcId="{F4DC6467-EC77-4555-979F-F3DF9167391E}" destId="{2A375170-5FA6-42C0-858D-9C330E69B086}" srcOrd="0" destOrd="0" presId="urn:microsoft.com/office/officeart/2009/3/layout/HorizontalOrganizationChart"/>
    <dgm:cxn modelId="{475F7327-139D-490F-B0E1-F06575D8F8AA}" type="presParOf" srcId="{F4DC6467-EC77-4555-979F-F3DF9167391E}" destId="{B459CB2B-C39E-462A-976D-CD6F139C3A5E}" srcOrd="1" destOrd="0" presId="urn:microsoft.com/office/officeart/2009/3/layout/HorizontalOrganizationChart"/>
    <dgm:cxn modelId="{55742DE9-B2D8-48F5-9FEF-DFE106E2FE1A}" type="presParOf" srcId="{D112BB2C-B249-41BA-89FB-690490DD8CF8}" destId="{DE759717-1A67-4641-9009-23A2796FEC04}" srcOrd="1" destOrd="0" presId="urn:microsoft.com/office/officeart/2009/3/layout/HorizontalOrganizationChart"/>
    <dgm:cxn modelId="{A01BF127-F877-4AB4-BF9E-3AA63CE2412E}" type="presParOf" srcId="{D112BB2C-B249-41BA-89FB-690490DD8CF8}" destId="{FA89ED72-08E4-4C54-BDC2-92A3A0EB0C28}" srcOrd="2" destOrd="0" presId="urn:microsoft.com/office/officeart/2009/3/layout/HorizontalOrganizationChart"/>
    <dgm:cxn modelId="{AB1C207A-B3F0-488D-B480-10FE5749583F}" type="presParOf" srcId="{09E64311-9DB0-4184-8E22-79F69EE5CB2B}" destId="{FE117807-089F-4812-89D0-45A1D8699F3C}" srcOrd="6" destOrd="0" presId="urn:microsoft.com/office/officeart/2009/3/layout/HorizontalOrganizationChart"/>
    <dgm:cxn modelId="{BB312DBC-B845-4577-BBE2-57D119B626B0}" type="presParOf" srcId="{09E64311-9DB0-4184-8E22-79F69EE5CB2B}" destId="{C3BC1D83-4420-47D9-B3F1-22EF9B849842}" srcOrd="7" destOrd="0" presId="urn:microsoft.com/office/officeart/2009/3/layout/HorizontalOrganizationChart"/>
    <dgm:cxn modelId="{5C1764C7-F13C-4891-9A67-D83F081F0C49}" type="presParOf" srcId="{C3BC1D83-4420-47D9-B3F1-22EF9B849842}" destId="{7350F601-32A2-4303-B64F-4F36298A307B}" srcOrd="0" destOrd="0" presId="urn:microsoft.com/office/officeart/2009/3/layout/HorizontalOrganizationChart"/>
    <dgm:cxn modelId="{47FFD4C9-70D6-41D2-B446-D2E20F872ADE}" type="presParOf" srcId="{7350F601-32A2-4303-B64F-4F36298A307B}" destId="{CEA8B01C-3327-4FCF-81F2-A58B4FDB87F8}" srcOrd="0" destOrd="0" presId="urn:microsoft.com/office/officeart/2009/3/layout/HorizontalOrganizationChart"/>
    <dgm:cxn modelId="{0719FD31-CFD1-4E12-A2CB-E5E7C5220AA8}" type="presParOf" srcId="{7350F601-32A2-4303-B64F-4F36298A307B}" destId="{C46CA9E0-B5A8-4755-BDA5-8EF4CE7DE102}" srcOrd="1" destOrd="0" presId="urn:microsoft.com/office/officeart/2009/3/layout/HorizontalOrganizationChart"/>
    <dgm:cxn modelId="{43121F02-634E-4745-9ED0-068FC0DD3234}" type="presParOf" srcId="{C3BC1D83-4420-47D9-B3F1-22EF9B849842}" destId="{EBA53E3F-6708-4A2D-9C5C-097E547D7572}" srcOrd="1" destOrd="0" presId="urn:microsoft.com/office/officeart/2009/3/layout/HorizontalOrganizationChart"/>
    <dgm:cxn modelId="{4C399D41-F36F-4FED-ACAA-FCD32FDCAF3C}" type="presParOf" srcId="{C3BC1D83-4420-47D9-B3F1-22EF9B849842}" destId="{84A0E33C-331E-4F9D-9BA0-AAE29D16B789}" srcOrd="2" destOrd="0" presId="urn:microsoft.com/office/officeart/2009/3/layout/HorizontalOrganizationChart"/>
    <dgm:cxn modelId="{C813C1C4-9236-4EBA-BC38-777C0EBE9ADD}" type="presParOf" srcId="{1E654E36-9974-4FC4-BF45-625A6F1FE534}" destId="{AFE907FF-58F4-4985-B64F-033CAE87D45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07A66-A553-4DBE-B066-1C67D53BF3C5}">
      <dsp:nvSpPr>
        <dsp:cNvPr id="0" name=""/>
        <dsp:cNvSpPr/>
      </dsp:nvSpPr>
      <dsp:spPr>
        <a:xfrm>
          <a:off x="1324211" y="21114"/>
          <a:ext cx="1761308" cy="17613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2. Vía </a:t>
          </a:r>
          <a:r>
            <a:rPr lang="es-MX" sz="1200" kern="1200" dirty="0" err="1"/>
            <a:t>Mesolímbica</a:t>
          </a:r>
          <a:r>
            <a:rPr lang="es-MX" sz="1200" kern="1200" dirty="0"/>
            <a:t>  y </a:t>
          </a:r>
          <a:r>
            <a:rPr lang="es-MX" sz="1200" kern="1200" dirty="0" err="1"/>
            <a:t>Mesocortical</a:t>
          </a:r>
          <a:endParaRPr lang="es-MX" sz="1200" kern="1200" dirty="0"/>
        </a:p>
      </dsp:txBody>
      <dsp:txXfrm>
        <a:off x="1582149" y="279052"/>
        <a:ext cx="1245432" cy="1245432"/>
      </dsp:txXfrm>
    </dsp:sp>
    <dsp:sp modelId="{EC4CF6F6-E88A-40EF-8F95-A9BCBDCB49CE}">
      <dsp:nvSpPr>
        <dsp:cNvPr id="0" name=""/>
        <dsp:cNvSpPr/>
      </dsp:nvSpPr>
      <dsp:spPr>
        <a:xfrm rot="3600000">
          <a:off x="2625275" y="1739027"/>
          <a:ext cx="469165" cy="594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2660462" y="1796969"/>
        <a:ext cx="328416" cy="356665"/>
      </dsp:txXfrm>
    </dsp:sp>
    <dsp:sp modelId="{A403780F-0C22-4DBA-B74B-17386CE8A716}">
      <dsp:nvSpPr>
        <dsp:cNvPr id="0" name=""/>
        <dsp:cNvSpPr/>
      </dsp:nvSpPr>
      <dsp:spPr>
        <a:xfrm>
          <a:off x="2647474" y="2313073"/>
          <a:ext cx="1761308" cy="1761308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3. Vía </a:t>
          </a:r>
          <a:r>
            <a:rPr lang="es-MX" sz="1200" kern="1200" dirty="0" err="1"/>
            <a:t>tuberoinfundibular</a:t>
          </a:r>
          <a:endParaRPr lang="es-MX" sz="1200" kern="1200" dirty="0"/>
        </a:p>
      </dsp:txBody>
      <dsp:txXfrm>
        <a:off x="2905412" y="2571011"/>
        <a:ext cx="1245432" cy="1245432"/>
      </dsp:txXfrm>
    </dsp:sp>
    <dsp:sp modelId="{77932122-E588-4192-835A-DB4BF03EFF79}">
      <dsp:nvSpPr>
        <dsp:cNvPr id="0" name=""/>
        <dsp:cNvSpPr/>
      </dsp:nvSpPr>
      <dsp:spPr>
        <a:xfrm rot="10800000">
          <a:off x="1983561" y="2896506"/>
          <a:ext cx="469165" cy="594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10800000">
        <a:off x="2124310" y="3015394"/>
        <a:ext cx="328416" cy="356665"/>
      </dsp:txXfrm>
    </dsp:sp>
    <dsp:sp modelId="{4EA9E6A6-E946-4407-8841-BEAFB8F4226A}">
      <dsp:nvSpPr>
        <dsp:cNvPr id="0" name=""/>
        <dsp:cNvSpPr/>
      </dsp:nvSpPr>
      <dsp:spPr>
        <a:xfrm>
          <a:off x="948" y="2313073"/>
          <a:ext cx="1761308" cy="176130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1. Vía </a:t>
          </a:r>
          <a:r>
            <a:rPr lang="es-MX" sz="1200" kern="1200" dirty="0" err="1"/>
            <a:t>Nigroestriada</a:t>
          </a:r>
          <a:endParaRPr lang="es-MX" sz="1200" kern="1200" dirty="0"/>
        </a:p>
      </dsp:txBody>
      <dsp:txXfrm>
        <a:off x="258886" y="2571011"/>
        <a:ext cx="1245432" cy="1245432"/>
      </dsp:txXfrm>
    </dsp:sp>
    <dsp:sp modelId="{415770CA-C739-42C2-9049-6698389D3456}">
      <dsp:nvSpPr>
        <dsp:cNvPr id="0" name=""/>
        <dsp:cNvSpPr/>
      </dsp:nvSpPr>
      <dsp:spPr>
        <a:xfrm rot="18000000">
          <a:off x="1302012" y="1762026"/>
          <a:ext cx="469165" cy="594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1337199" y="1941860"/>
        <a:ext cx="328416" cy="356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B7F2A-70E4-4744-84B9-5230769E64BE}">
      <dsp:nvSpPr>
        <dsp:cNvPr id="0" name=""/>
        <dsp:cNvSpPr/>
      </dsp:nvSpPr>
      <dsp:spPr>
        <a:xfrm>
          <a:off x="270649" y="1474"/>
          <a:ext cx="1779021" cy="548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Encefalitis</a:t>
          </a:r>
        </a:p>
      </dsp:txBody>
      <dsp:txXfrm>
        <a:off x="286719" y="17544"/>
        <a:ext cx="1746881" cy="516533"/>
      </dsp:txXfrm>
    </dsp:sp>
    <dsp:sp modelId="{24580109-7CE5-4A5C-99EE-44C8AB954C23}">
      <dsp:nvSpPr>
        <dsp:cNvPr id="0" name=""/>
        <dsp:cNvSpPr/>
      </dsp:nvSpPr>
      <dsp:spPr>
        <a:xfrm rot="5400000">
          <a:off x="1057284" y="563864"/>
          <a:ext cx="205752" cy="24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-5400000">
        <a:off x="1086089" y="584439"/>
        <a:ext cx="148142" cy="144026"/>
      </dsp:txXfrm>
    </dsp:sp>
    <dsp:sp modelId="{DFD49A56-D61C-4D37-8791-3428F46586B2}">
      <dsp:nvSpPr>
        <dsp:cNvPr id="0" name=""/>
        <dsp:cNvSpPr/>
      </dsp:nvSpPr>
      <dsp:spPr>
        <a:xfrm>
          <a:off x="270649" y="824484"/>
          <a:ext cx="1779021" cy="548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Meningitis</a:t>
          </a:r>
        </a:p>
      </dsp:txBody>
      <dsp:txXfrm>
        <a:off x="286719" y="840554"/>
        <a:ext cx="1746881" cy="516533"/>
      </dsp:txXfrm>
    </dsp:sp>
    <dsp:sp modelId="{507DCCCF-AFA1-41D2-A79D-D3E73D011E50}">
      <dsp:nvSpPr>
        <dsp:cNvPr id="0" name=""/>
        <dsp:cNvSpPr/>
      </dsp:nvSpPr>
      <dsp:spPr>
        <a:xfrm rot="5400000">
          <a:off x="1057284" y="1386874"/>
          <a:ext cx="205752" cy="24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-5400000">
        <a:off x="1086089" y="1407449"/>
        <a:ext cx="148142" cy="144026"/>
      </dsp:txXfrm>
    </dsp:sp>
    <dsp:sp modelId="{DC2BA6E4-AD68-485A-B624-816864231CE9}">
      <dsp:nvSpPr>
        <dsp:cNvPr id="0" name=""/>
        <dsp:cNvSpPr/>
      </dsp:nvSpPr>
      <dsp:spPr>
        <a:xfrm>
          <a:off x="270649" y="1647494"/>
          <a:ext cx="1779021" cy="548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Romboencefalitis</a:t>
          </a:r>
          <a:endParaRPr lang="es-MX" sz="1800" kern="1200" dirty="0"/>
        </a:p>
      </dsp:txBody>
      <dsp:txXfrm>
        <a:off x="286719" y="1663564"/>
        <a:ext cx="1746881" cy="516533"/>
      </dsp:txXfrm>
    </dsp:sp>
    <dsp:sp modelId="{9F561611-8874-4E37-B022-32479A094F66}">
      <dsp:nvSpPr>
        <dsp:cNvPr id="0" name=""/>
        <dsp:cNvSpPr/>
      </dsp:nvSpPr>
      <dsp:spPr>
        <a:xfrm rot="5400000">
          <a:off x="1057284" y="2209884"/>
          <a:ext cx="205752" cy="24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 rot="-5400000">
        <a:off x="1086089" y="2230459"/>
        <a:ext cx="148142" cy="144026"/>
      </dsp:txXfrm>
    </dsp:sp>
    <dsp:sp modelId="{DA5421A1-10E8-4D9C-B07C-A7C99A091946}">
      <dsp:nvSpPr>
        <dsp:cNvPr id="0" name=""/>
        <dsp:cNvSpPr/>
      </dsp:nvSpPr>
      <dsp:spPr>
        <a:xfrm>
          <a:off x="270649" y="2470503"/>
          <a:ext cx="1779021" cy="548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Mielitis</a:t>
          </a:r>
        </a:p>
      </dsp:txBody>
      <dsp:txXfrm>
        <a:off x="286719" y="2486573"/>
        <a:ext cx="1746881" cy="516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17807-089F-4812-89D0-45A1D8699F3C}">
      <dsp:nvSpPr>
        <dsp:cNvPr id="0" name=""/>
        <dsp:cNvSpPr/>
      </dsp:nvSpPr>
      <dsp:spPr>
        <a:xfrm>
          <a:off x="3106878" y="2101905"/>
          <a:ext cx="527081" cy="1699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540" y="0"/>
              </a:lnTo>
              <a:lnTo>
                <a:pt x="263540" y="1699837"/>
              </a:lnTo>
              <a:lnTo>
                <a:pt x="527081" y="169983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A587D-BE5F-4B70-BCA6-08CE32B6FBA3}">
      <dsp:nvSpPr>
        <dsp:cNvPr id="0" name=""/>
        <dsp:cNvSpPr/>
      </dsp:nvSpPr>
      <dsp:spPr>
        <a:xfrm>
          <a:off x="3106878" y="2101905"/>
          <a:ext cx="527081" cy="566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540" y="0"/>
              </a:lnTo>
              <a:lnTo>
                <a:pt x="263540" y="566612"/>
              </a:lnTo>
              <a:lnTo>
                <a:pt x="527081" y="56661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B1884-A0C6-4F39-B7C5-450AC432E010}">
      <dsp:nvSpPr>
        <dsp:cNvPr id="0" name=""/>
        <dsp:cNvSpPr/>
      </dsp:nvSpPr>
      <dsp:spPr>
        <a:xfrm>
          <a:off x="6269365" y="1489573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920B5-2A4C-4F1D-91A2-D9B861CD06C2}">
      <dsp:nvSpPr>
        <dsp:cNvPr id="0" name=""/>
        <dsp:cNvSpPr/>
      </dsp:nvSpPr>
      <dsp:spPr>
        <a:xfrm>
          <a:off x="3106878" y="1535293"/>
          <a:ext cx="527081" cy="566612"/>
        </a:xfrm>
        <a:custGeom>
          <a:avLst/>
          <a:gdLst/>
          <a:ahLst/>
          <a:cxnLst/>
          <a:rect l="0" t="0" r="0" b="0"/>
          <a:pathLst>
            <a:path>
              <a:moveTo>
                <a:pt x="0" y="566612"/>
              </a:moveTo>
              <a:lnTo>
                <a:pt x="263540" y="566612"/>
              </a:lnTo>
              <a:lnTo>
                <a:pt x="263540" y="0"/>
              </a:lnTo>
              <a:lnTo>
                <a:pt x="52708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CC59D-D201-4A58-98E9-57BDB9F0A092}">
      <dsp:nvSpPr>
        <dsp:cNvPr id="0" name=""/>
        <dsp:cNvSpPr/>
      </dsp:nvSpPr>
      <dsp:spPr>
        <a:xfrm>
          <a:off x="3106878" y="402068"/>
          <a:ext cx="527081" cy="1699837"/>
        </a:xfrm>
        <a:custGeom>
          <a:avLst/>
          <a:gdLst/>
          <a:ahLst/>
          <a:cxnLst/>
          <a:rect l="0" t="0" r="0" b="0"/>
          <a:pathLst>
            <a:path>
              <a:moveTo>
                <a:pt x="0" y="1699837"/>
              </a:moveTo>
              <a:lnTo>
                <a:pt x="263540" y="1699837"/>
              </a:lnTo>
              <a:lnTo>
                <a:pt x="263540" y="0"/>
              </a:lnTo>
              <a:lnTo>
                <a:pt x="52708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AD00D-2E6C-4078-A670-D32D9C1313D7}">
      <dsp:nvSpPr>
        <dsp:cNvPr id="0" name=""/>
        <dsp:cNvSpPr/>
      </dsp:nvSpPr>
      <dsp:spPr>
        <a:xfrm>
          <a:off x="471471" y="1700006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TERATOMAS</a:t>
          </a:r>
        </a:p>
      </dsp:txBody>
      <dsp:txXfrm>
        <a:off x="471471" y="1700006"/>
        <a:ext cx="2635406" cy="803798"/>
      </dsp:txXfrm>
    </dsp:sp>
    <dsp:sp modelId="{3F3A2AF1-A4E5-47AB-8891-B0660A49CCD7}">
      <dsp:nvSpPr>
        <dsp:cNvPr id="0" name=""/>
        <dsp:cNvSpPr/>
      </dsp:nvSpPr>
      <dsp:spPr>
        <a:xfrm>
          <a:off x="3633959" y="168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TUMOR DE CÉLULAS GERMINALES</a:t>
          </a:r>
        </a:p>
      </dsp:txBody>
      <dsp:txXfrm>
        <a:off x="3633959" y="168"/>
        <a:ext cx="2635406" cy="803798"/>
      </dsp:txXfrm>
    </dsp:sp>
    <dsp:sp modelId="{3D9CC83B-161C-4FC6-8FE3-1BA8AFB42D0E}">
      <dsp:nvSpPr>
        <dsp:cNvPr id="0" name=""/>
        <dsp:cNvSpPr/>
      </dsp:nvSpPr>
      <dsp:spPr>
        <a:xfrm>
          <a:off x="3633959" y="1133393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ECTODERMO, MESODERMO Y ENDODERMO</a:t>
          </a:r>
        </a:p>
      </dsp:txBody>
      <dsp:txXfrm>
        <a:off x="3633959" y="1133393"/>
        <a:ext cx="2635406" cy="803798"/>
      </dsp:txXfrm>
    </dsp:sp>
    <dsp:sp modelId="{622D7D15-91A6-431C-AC9E-DF5C6FA8CF07}">
      <dsp:nvSpPr>
        <dsp:cNvPr id="0" name=""/>
        <dsp:cNvSpPr/>
      </dsp:nvSpPr>
      <dsp:spPr>
        <a:xfrm>
          <a:off x="6796446" y="1133393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GRASA, COMPONENTES QUÍSTICOS, TEJIDOS BLANDOS, CALCIFICACIONES </a:t>
          </a:r>
        </a:p>
      </dsp:txBody>
      <dsp:txXfrm>
        <a:off x="6796446" y="1133393"/>
        <a:ext cx="2635406" cy="803798"/>
      </dsp:txXfrm>
    </dsp:sp>
    <dsp:sp modelId="{2A375170-5FA6-42C0-858D-9C330E69B086}">
      <dsp:nvSpPr>
        <dsp:cNvPr id="0" name=""/>
        <dsp:cNvSpPr/>
      </dsp:nvSpPr>
      <dsp:spPr>
        <a:xfrm>
          <a:off x="3633959" y="2266618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OVARIO</a:t>
          </a:r>
        </a:p>
      </dsp:txBody>
      <dsp:txXfrm>
        <a:off x="3633959" y="2266618"/>
        <a:ext cx="2635406" cy="803798"/>
      </dsp:txXfrm>
    </dsp:sp>
    <dsp:sp modelId="{CEA8B01C-3327-4FCF-81F2-A58B4FDB87F8}">
      <dsp:nvSpPr>
        <dsp:cNvPr id="0" name=""/>
        <dsp:cNvSpPr/>
      </dsp:nvSpPr>
      <dsp:spPr>
        <a:xfrm>
          <a:off x="3633959" y="3399843"/>
          <a:ext cx="2635406" cy="8037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TESTÍCULO, MEDIASTINO, INTRACRANEAL, SACROCOCCÍGEO.</a:t>
          </a:r>
        </a:p>
      </dsp:txBody>
      <dsp:txXfrm>
        <a:off x="3633959" y="3399843"/>
        <a:ext cx="2635406" cy="80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137B-2449-BE40-BE33-A1AA5AFBAF4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F2F3-EC1F-E74C-BB4B-DDD5CAA45A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6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1E0D18-047B-5DBE-A209-90FA50BCA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" y="-1"/>
            <a:ext cx="12187891" cy="6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4B5B9-8935-190E-2BDD-ECFA683C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71A0BF-3D99-7B1F-9A11-1D3280E6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CBED84-822E-32E4-4144-EB925089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2DCC8-EB57-218B-7FAC-08467465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64B9B-0A6F-C979-439C-928A68C6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7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D66F36-EA43-59A5-0B21-5F489C6B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6E1520-7D2E-BEB2-F2D1-5F5C3E12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3A21A-DDB5-076C-9221-28C7E3B5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4B7D9-781B-1724-C237-3B47CB32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325AE-11DA-085D-8C10-4A8A528A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76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4E75-BD0E-4B5B-B2FC-3F3A737BD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91008B-3352-DB4B-0365-C02D3367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D9FE2-5057-481E-4313-AAB01C37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06C0B-8F88-3539-0370-451D16E7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E0E67-34F4-4DEC-12EF-978B2863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2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4710D-766C-86D2-9143-572BB28C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47538-A8F4-0EBE-AD43-DF3EA2AF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B105C8-34CD-7689-E91D-61B35E9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B7D13-689E-901D-F0B3-6EFDA361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9FAB5-F28D-6D51-833A-51F832F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3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2D1FC-AB64-7504-4484-E809E5B3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D4FED-4208-1050-153E-F2FEAA11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FCD03-57B6-533A-C489-03CF20C3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23F10C-2B15-CB22-6FB4-3C77E6F9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2AC5A1-284F-D20B-294F-4672E34C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13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8EE63-A194-C1EF-4FDE-E3B632CD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7EB5F-D6D4-4B13-D986-8BA05341D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D6D09F-EA1C-E9A7-E397-03CA8A765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60F083-DC20-750E-2214-FE01BE71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CC4BC-563F-AD24-A7A1-A703AFEE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61EEE-CAEB-C169-53BD-45C11FAC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9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55141-F121-DA39-B703-A39970C6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B39E11-4B52-4BBE-F022-FF4151BF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251EF-EEE2-6D42-A8C2-515D2AC1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59A4DC-8C0F-A9E5-3077-8F2A05F16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7D82E0-89B7-3FD0-B33F-82033ABD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657AAF-1D5C-B4EC-F9D6-AB59F09F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1164E0-273D-97D6-2E0B-8D6968E8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63C0B4-39DB-BBB9-A6FE-A829BBD4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1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DB8A74-A93F-4B13-A103-4C749558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9BE78E-D5E1-81AF-A0A2-496E5ADF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0EBE3B-DD77-89EB-5890-60443FA3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3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CE9C3-2A20-4886-804F-99A03F5A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3132F-7F7F-3336-DC89-37063DBE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ECDD65-9295-D978-3FFD-0AF935B37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6AA9BB-2593-F242-2573-22BFE437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AA5D68-C354-388A-2723-F0A52DBF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A6271-2C92-2340-3D29-12629068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8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E5A8C-BE12-B7CA-5555-04755CBB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5C0EB9-7829-CF05-717E-2E45B586D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15B564-4BA8-BFDC-9E62-35579DB32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0E7321-531A-D12B-C6BF-D6A44AA5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DF84BA-2DF9-E61F-7CB6-97AA30A2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88488-983A-164C-799A-17E41A72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1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A44DC9-DCC0-3D4F-A012-C8894456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461C7A-F440-A207-F9C6-BF883C02E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317B9-52D9-DD3F-9023-7BE8A3BD6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1E97-2A25-414D-A37B-FFA7464F9355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1CCEE-7FAB-BD03-2603-061F5F9F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F60A2-DFC8-895B-0668-915A6C69B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810A-458E-2F4A-ADF7-95248981B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1 CuadroTexto">
            <a:extLst>
              <a:ext uri="{FF2B5EF4-FFF2-40B4-BE49-F238E27FC236}">
                <a16:creationId xmlns:a16="http://schemas.microsoft.com/office/drawing/2014/main" id="{A777D591-C3B2-4776-457C-3A207E51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" y="981075"/>
            <a:ext cx="5232523" cy="42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Título del caso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Hospital que presenta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Nombre del ponente y año que cursa en la residencia de medicina interna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Profesor Revisor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2000" b="1" dirty="0">
              <a:latin typeface="Berlin Sans FB Dem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C28EE8-23BD-9624-06FA-52645D4F624C}"/>
              </a:ext>
            </a:extLst>
          </p:cNvPr>
          <p:cNvSpPr txBox="1"/>
          <p:nvPr/>
        </p:nvSpPr>
        <p:spPr>
          <a:xfrm>
            <a:off x="3176954" y="375138"/>
            <a:ext cx="6013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DIAGNOSTICOS</a:t>
            </a:r>
            <a:endParaRPr lang="es-E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uadroTexto 1">
            <a:extLst>
              <a:ext uri="{FF2B5EF4-FFF2-40B4-BE49-F238E27FC236}">
                <a16:creationId xmlns:a16="http://schemas.microsoft.com/office/drawing/2014/main" id="{49E554FE-6A25-EDC1-47BB-DE42BB07F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6" y="28576"/>
            <a:ext cx="579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bg1"/>
                </a:solidFill>
              </a:rPr>
              <a:t>Síndrome Neuroléptico Maligno</a:t>
            </a:r>
            <a:endParaRPr lang="es-MX" altLang="es-MX" sz="1800" dirty="0">
              <a:solidFill>
                <a:schemeClr val="bg1"/>
              </a:solidFill>
            </a:endParaRPr>
          </a:p>
        </p:txBody>
      </p:sp>
      <p:sp>
        <p:nvSpPr>
          <p:cNvPr id="14340" name="TextBox 18">
            <a:extLst>
              <a:ext uri="{FF2B5EF4-FFF2-40B4-BE49-F238E27FC236}">
                <a16:creationId xmlns:a16="http://schemas.microsoft.com/office/drawing/2014/main" id="{4749072A-A6B8-B0ED-1505-CC42F7CC8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821363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MX" sz="1200">
                <a:latin typeface="Candara" panose="020E0502030303020204" pitchFamily="34" charset="0"/>
              </a:rPr>
              <a:t>Escobar F, Polanía I, Toro S, Tratamiento del síndrome neuroléptico maligno . </a:t>
            </a:r>
            <a:r>
              <a:rPr lang="en-US" altLang="es-MX" sz="1200">
                <a:latin typeface="Candara" panose="020E0502030303020204" pitchFamily="34" charset="0"/>
              </a:rPr>
              <a:t>S</a:t>
            </a:r>
            <a:r>
              <a:rPr lang="es-ES_tradnl" altLang="es-MX" sz="1200">
                <a:latin typeface="Candara" panose="020E0502030303020204" pitchFamily="34" charset="0"/>
              </a:rPr>
              <a:t>alud Uninorte. Barranquilla 2011;27 (2): 247-258 </a:t>
            </a:r>
            <a:r>
              <a:rPr lang="en-US" altLang="es-MX" sz="120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4341" name="TextBox 3">
            <a:extLst>
              <a:ext uri="{FF2B5EF4-FFF2-40B4-BE49-F238E27FC236}">
                <a16:creationId xmlns:a16="http://schemas.microsoft.com/office/drawing/2014/main" id="{AA8DDCCF-BBB8-386E-10B5-1036FAD3C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4" y="5408613"/>
            <a:ext cx="802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es-MX" sz="1200">
                <a:latin typeface="Candara" panose="020E0502030303020204" pitchFamily="34" charset="0"/>
              </a:rPr>
              <a:t>Bhanushali M et Tuite P.</a:t>
            </a:r>
            <a:r>
              <a:rPr lang="en-US" altLang="es-MX" sz="1200">
                <a:latin typeface="Candara" panose="020E0502030303020204" pitchFamily="34" charset="0"/>
              </a:rPr>
              <a:t> The evaluation and management of patients with neuroleptic  malignant syndrome. Neurol Clin N Am 2004;22: 389–411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26" name="Picture 7" descr="criterios.png">
            <a:extLst>
              <a:ext uri="{FF2B5EF4-FFF2-40B4-BE49-F238E27FC236}">
                <a16:creationId xmlns:a16="http://schemas.microsoft.com/office/drawing/2014/main" id="{019B8794-7D75-000F-56E1-2723CEDC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42988"/>
            <a:ext cx="919480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>
            <a:extLst>
              <a:ext uri="{FF2B5EF4-FFF2-40B4-BE49-F238E27FC236}">
                <a16:creationId xmlns:a16="http://schemas.microsoft.com/office/drawing/2014/main" id="{E825EB71-4725-5C5C-B186-909EC5655131}"/>
              </a:ext>
            </a:extLst>
          </p:cNvPr>
          <p:cNvSpPr/>
          <p:nvPr/>
        </p:nvSpPr>
        <p:spPr>
          <a:xfrm>
            <a:off x="1611313" y="4581525"/>
            <a:ext cx="8864600" cy="1011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0">
              <a:latin typeface="Candara" panose="020E0502030303020204" pitchFamily="34" charset="0"/>
            </a:endParaRPr>
          </a:p>
        </p:txBody>
      </p:sp>
      <p:pic>
        <p:nvPicPr>
          <p:cNvPr id="21" name="Picture 8" descr="levenson.png">
            <a:extLst>
              <a:ext uri="{FF2B5EF4-FFF2-40B4-BE49-F238E27FC236}">
                <a16:creationId xmlns:a16="http://schemas.microsoft.com/office/drawing/2014/main" id="{CB95B6E7-31D5-0EA4-C0F7-7EBF5C30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5" y="2211888"/>
            <a:ext cx="6230648" cy="1577152"/>
          </a:xfrm>
          <a:prstGeom prst="rect">
            <a:avLst/>
          </a:prstGeom>
          <a:ln>
            <a:solidFill>
              <a:srgbClr val="6600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resin.png">
            <a:extLst>
              <a:ext uri="{FF2B5EF4-FFF2-40B4-BE49-F238E27FC236}">
                <a16:creationId xmlns:a16="http://schemas.microsoft.com/office/drawing/2014/main" id="{67FDD7B9-8AB7-8904-6092-7954138F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098551"/>
            <a:ext cx="500538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1">
            <a:extLst>
              <a:ext uri="{FF2B5EF4-FFF2-40B4-BE49-F238E27FC236}">
                <a16:creationId xmlns:a16="http://schemas.microsoft.com/office/drawing/2014/main" id="{887034B9-FDED-37DE-CAA8-97093E4E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6" y="28576"/>
            <a:ext cx="579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chemeClr val="bg1"/>
                </a:solidFill>
              </a:rPr>
              <a:t>Síndrome Neuroléptico Maligno</a:t>
            </a:r>
            <a:endParaRPr lang="es-MX" altLang="es-MX" sz="1800">
              <a:solidFill>
                <a:schemeClr val="bg1"/>
              </a:solidFill>
            </a:endParaRPr>
          </a:p>
        </p:txBody>
      </p:sp>
      <p:sp>
        <p:nvSpPr>
          <p:cNvPr id="15364" name="TextBox 18">
            <a:extLst>
              <a:ext uri="{FF2B5EF4-FFF2-40B4-BE49-F238E27FC236}">
                <a16:creationId xmlns:a16="http://schemas.microsoft.com/office/drawing/2014/main" id="{4E293625-5403-DD4B-83D5-DEF2A3DC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821363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MX" sz="1200">
                <a:latin typeface="Candara" panose="020E0502030303020204" pitchFamily="34" charset="0"/>
              </a:rPr>
              <a:t>Escobar F, Polanía I, Toro S, Tratamiento del síndrome neuroléptico maligno . </a:t>
            </a:r>
            <a:r>
              <a:rPr lang="en-US" altLang="es-MX" sz="1200">
                <a:latin typeface="Candara" panose="020E0502030303020204" pitchFamily="34" charset="0"/>
              </a:rPr>
              <a:t>S</a:t>
            </a:r>
            <a:r>
              <a:rPr lang="es-ES_tradnl" altLang="es-MX" sz="1200">
                <a:latin typeface="Candara" panose="020E0502030303020204" pitchFamily="34" charset="0"/>
              </a:rPr>
              <a:t>alud Uninorte. Barranquilla 2011;27 (2): 247-258 </a:t>
            </a:r>
            <a:r>
              <a:rPr lang="en-US" altLang="es-MX" sz="120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71501DC-2FEB-D802-15A8-8E833B91988F}"/>
              </a:ext>
            </a:extLst>
          </p:cNvPr>
          <p:cNvSpPr txBox="1"/>
          <p:nvPr/>
        </p:nvSpPr>
        <p:spPr>
          <a:xfrm>
            <a:off x="2927350" y="2825751"/>
            <a:ext cx="2813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s-MX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cs typeface="CordiaUPC" pitchFamily="34" charset="-34"/>
              </a:rPr>
              <a:t>URGENCIA NEUROLÓGICA</a:t>
            </a:r>
          </a:p>
        </p:txBody>
      </p:sp>
      <p:sp>
        <p:nvSpPr>
          <p:cNvPr id="15366" name="TextBox 9">
            <a:extLst>
              <a:ext uri="{FF2B5EF4-FFF2-40B4-BE49-F238E27FC236}">
                <a16:creationId xmlns:a16="http://schemas.microsoft.com/office/drawing/2014/main" id="{393DE2F0-6BC7-9518-E701-CA5D274B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9" y="1308101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>
                <a:latin typeface="CordiaUPC" panose="020B0304020202020204" pitchFamily="34" charset="-34"/>
                <a:cs typeface="CordiaUPC" panose="020B0304020202020204" pitchFamily="34" charset="-34"/>
              </a:rPr>
              <a:t>Trastorno agudo del control neuromotor y la termorregulación</a:t>
            </a:r>
          </a:p>
        </p:txBody>
      </p:sp>
      <p:sp>
        <p:nvSpPr>
          <p:cNvPr id="15367" name="TextBox 14">
            <a:extLst>
              <a:ext uri="{FF2B5EF4-FFF2-40B4-BE49-F238E27FC236}">
                <a16:creationId xmlns:a16="http://schemas.microsoft.com/office/drawing/2014/main" id="{959EEAB9-2DA0-FDB7-79FF-B98C2B15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2138363"/>
            <a:ext cx="7345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>
                <a:latin typeface="CordiaUPC" panose="020B0304020202020204" pitchFamily="34" charset="-34"/>
                <a:cs typeface="CordiaUPC" panose="020B0304020202020204" pitchFamily="34" charset="-34"/>
              </a:rPr>
              <a:t>Complicación grave del tratamiento con antipsicóticos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B39E729C-96E0-D263-7D84-92AE9C3CB0E1}"/>
              </a:ext>
            </a:extLst>
          </p:cNvPr>
          <p:cNvSpPr txBox="1"/>
          <p:nvPr/>
        </p:nvSpPr>
        <p:spPr>
          <a:xfrm>
            <a:off x="1703388" y="2128838"/>
            <a:ext cx="7345362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s-MX" sz="2400">
              <a:latin typeface="CordiaUPC" pitchFamily="34" charset="-34"/>
              <a:cs typeface="CordiaUPC" pitchFamily="34" charset="-34"/>
            </a:endParaRPr>
          </a:p>
          <a:p>
            <a:pPr>
              <a:defRPr/>
            </a:pPr>
            <a:r>
              <a:rPr lang="en-US" altLang="es-MX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rdiaUPC" pitchFamily="34" charset="-34"/>
                <a:cs typeface="CordiaUPC" pitchFamily="34" charset="-34"/>
              </a:rPr>
              <a:t>DOPAMINA</a:t>
            </a:r>
          </a:p>
        </p:txBody>
      </p:sp>
      <p:sp>
        <p:nvSpPr>
          <p:cNvPr id="15369" name="TextBox 3">
            <a:extLst>
              <a:ext uri="{FF2B5EF4-FFF2-40B4-BE49-F238E27FC236}">
                <a16:creationId xmlns:a16="http://schemas.microsoft.com/office/drawing/2014/main" id="{E6165F30-A41B-5CD8-25CB-1F90A0C7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4" y="5408613"/>
            <a:ext cx="802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es-MX" sz="1200">
                <a:latin typeface="Candara" panose="020E0502030303020204" pitchFamily="34" charset="0"/>
              </a:rPr>
              <a:t>Bhanushali M et Tuite P.</a:t>
            </a:r>
            <a:r>
              <a:rPr lang="en-US" altLang="es-MX" sz="1200">
                <a:latin typeface="Candara" panose="020E0502030303020204" pitchFamily="34" charset="0"/>
              </a:rPr>
              <a:t> The evaluation and management of patients with neuroleptic  malignant syndrome. Neurol Clin N Am 2004;22: 389–411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Candara" panose="020E0502030303020204" pitchFamily="34" charset="0"/>
              </a:rPr>
              <a:t> </a:t>
            </a: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47079420-E1A8-1B1B-A17C-7B3D403A035B}"/>
              </a:ext>
            </a:extLst>
          </p:cNvPr>
          <p:cNvGraphicFramePr/>
          <p:nvPr/>
        </p:nvGraphicFramePr>
        <p:xfrm>
          <a:off x="6258271" y="1110200"/>
          <a:ext cx="4409731" cy="409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B02DB20A-701E-F12E-0F61-358C6D7620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>
                <a:solidFill>
                  <a:schemeClr val="bg1"/>
                </a:solidFill>
                <a:latin typeface="Candara" panose="020E0502030303020204" pitchFamily="34" charset="0"/>
              </a:rPr>
              <a:t>Correlación Clínica</a:t>
            </a:r>
          </a:p>
        </p:txBody>
      </p:sp>
      <p:sp>
        <p:nvSpPr>
          <p:cNvPr id="17" name="CuadroTexto 9">
            <a:extLst>
              <a:ext uri="{FF2B5EF4-FFF2-40B4-BE49-F238E27FC236}">
                <a16:creationId xmlns:a16="http://schemas.microsoft.com/office/drawing/2014/main" id="{A4224414-F50B-534B-3A8C-1615D7F57103}"/>
              </a:ext>
            </a:extLst>
          </p:cNvPr>
          <p:cNvSpPr txBox="1"/>
          <p:nvPr/>
        </p:nvSpPr>
        <p:spPr>
          <a:xfrm>
            <a:off x="3668714" y="3128964"/>
            <a:ext cx="4910137" cy="369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b="1"/>
              <a:t>Síndrome de alteración en el estado de alerta</a:t>
            </a:r>
          </a:p>
        </p:txBody>
      </p:sp>
      <p:sp>
        <p:nvSpPr>
          <p:cNvPr id="19" name="CuadroTexto 10">
            <a:extLst>
              <a:ext uri="{FF2B5EF4-FFF2-40B4-BE49-F238E27FC236}">
                <a16:creationId xmlns:a16="http://schemas.microsoft.com/office/drawing/2014/main" id="{0998A5C8-3294-D8E8-A165-528843DCB6CF}"/>
              </a:ext>
            </a:extLst>
          </p:cNvPr>
          <p:cNvSpPr txBox="1"/>
          <p:nvPr/>
        </p:nvSpPr>
        <p:spPr>
          <a:xfrm>
            <a:off x="3686175" y="4476750"/>
            <a:ext cx="3124200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/>
              <a:t>Síndrome febril</a:t>
            </a:r>
          </a:p>
        </p:txBody>
      </p:sp>
      <p:sp>
        <p:nvSpPr>
          <p:cNvPr id="20" name="CuadroTexto 11">
            <a:extLst>
              <a:ext uri="{FF2B5EF4-FFF2-40B4-BE49-F238E27FC236}">
                <a16:creationId xmlns:a16="http://schemas.microsoft.com/office/drawing/2014/main" id="{0066EE8D-878A-9EB3-5087-0AC592267956}"/>
              </a:ext>
            </a:extLst>
          </p:cNvPr>
          <p:cNvSpPr txBox="1"/>
          <p:nvPr/>
        </p:nvSpPr>
        <p:spPr>
          <a:xfrm>
            <a:off x="3686175" y="5097463"/>
            <a:ext cx="3124200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 sz="2000" b="1"/>
              <a:t>Síndrome de Rabdomiolisis</a:t>
            </a:r>
          </a:p>
        </p:txBody>
      </p:sp>
      <p:sp>
        <p:nvSpPr>
          <p:cNvPr id="23" name="CuadroTexto 12">
            <a:extLst>
              <a:ext uri="{FF2B5EF4-FFF2-40B4-BE49-F238E27FC236}">
                <a16:creationId xmlns:a16="http://schemas.microsoft.com/office/drawing/2014/main" id="{277E5FD1-A2DE-4201-9343-C20AA6477A32}"/>
              </a:ext>
            </a:extLst>
          </p:cNvPr>
          <p:cNvSpPr txBox="1"/>
          <p:nvPr/>
        </p:nvSpPr>
        <p:spPr>
          <a:xfrm>
            <a:off x="3686175" y="3757613"/>
            <a:ext cx="3124200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/>
              <a:t>Síndrome hipertensivo</a:t>
            </a:r>
          </a:p>
        </p:txBody>
      </p:sp>
      <p:sp>
        <p:nvSpPr>
          <p:cNvPr id="24" name="CuadroTexto 13">
            <a:extLst>
              <a:ext uri="{FF2B5EF4-FFF2-40B4-BE49-F238E27FC236}">
                <a16:creationId xmlns:a16="http://schemas.microsoft.com/office/drawing/2014/main" id="{085E0E3D-0416-EA2D-F514-D6AF29D3EF55}"/>
              </a:ext>
            </a:extLst>
          </p:cNvPr>
          <p:cNvSpPr txBox="1"/>
          <p:nvPr/>
        </p:nvSpPr>
        <p:spPr>
          <a:xfrm>
            <a:off x="3668714" y="2408238"/>
            <a:ext cx="2981325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/>
              <a:t>Síndrome rígido acinético</a:t>
            </a:r>
          </a:p>
        </p:txBody>
      </p:sp>
      <p:sp>
        <p:nvSpPr>
          <p:cNvPr id="25" name="CuadroTexto 14">
            <a:extLst>
              <a:ext uri="{FF2B5EF4-FFF2-40B4-BE49-F238E27FC236}">
                <a16:creationId xmlns:a16="http://schemas.microsoft.com/office/drawing/2014/main" id="{B66AF2A3-EDEB-9FD7-B3CC-908CBDE29F8C}"/>
              </a:ext>
            </a:extLst>
          </p:cNvPr>
          <p:cNvSpPr txBox="1"/>
          <p:nvPr/>
        </p:nvSpPr>
        <p:spPr>
          <a:xfrm>
            <a:off x="3660776" y="1128713"/>
            <a:ext cx="2620963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/>
              <a:t>Síndrome depresivo</a:t>
            </a:r>
          </a:p>
        </p:txBody>
      </p:sp>
      <p:sp>
        <p:nvSpPr>
          <p:cNvPr id="26" name="CuadroTexto 14">
            <a:extLst>
              <a:ext uri="{FF2B5EF4-FFF2-40B4-BE49-F238E27FC236}">
                <a16:creationId xmlns:a16="http://schemas.microsoft.com/office/drawing/2014/main" id="{B6C85351-ADD8-48B9-B5A7-A25B9652B65C}"/>
              </a:ext>
            </a:extLst>
          </p:cNvPr>
          <p:cNvSpPr txBox="1"/>
          <p:nvPr/>
        </p:nvSpPr>
        <p:spPr>
          <a:xfrm>
            <a:off x="3668713" y="1760538"/>
            <a:ext cx="2620962" cy="4000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/>
              <a:t>Síndrome cefalálgico</a:t>
            </a: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C10F9A2E-12F7-819B-9300-3576A2808154}"/>
              </a:ext>
            </a:extLst>
          </p:cNvPr>
          <p:cNvSpPr txBox="1"/>
          <p:nvPr/>
        </p:nvSpPr>
        <p:spPr>
          <a:xfrm>
            <a:off x="3658400" y="1110263"/>
            <a:ext cx="276640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>
                <a:solidFill>
                  <a:srgbClr val="FFFFFF"/>
                </a:solidFill>
              </a:rPr>
              <a:t>Síndrome encefalítico</a:t>
            </a:r>
          </a:p>
        </p:txBody>
      </p:sp>
      <p:sp>
        <p:nvSpPr>
          <p:cNvPr id="16" name="CuadroTexto 14">
            <a:extLst>
              <a:ext uri="{FF2B5EF4-FFF2-40B4-BE49-F238E27FC236}">
                <a16:creationId xmlns:a16="http://schemas.microsoft.com/office/drawing/2014/main" id="{79046014-1D89-55A4-384B-0D77041D8577}"/>
              </a:ext>
            </a:extLst>
          </p:cNvPr>
          <p:cNvSpPr txBox="1"/>
          <p:nvPr/>
        </p:nvSpPr>
        <p:spPr>
          <a:xfrm>
            <a:off x="7522065" y="944082"/>
            <a:ext cx="153101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000" b="1" dirty="0"/>
              <a:t>Agudo</a:t>
            </a:r>
          </a:p>
        </p:txBody>
      </p:sp>
      <p:sp>
        <p:nvSpPr>
          <p:cNvPr id="18" name="CuadroTexto 14">
            <a:extLst>
              <a:ext uri="{FF2B5EF4-FFF2-40B4-BE49-F238E27FC236}">
                <a16:creationId xmlns:a16="http://schemas.microsoft.com/office/drawing/2014/main" id="{5F5AB97F-596E-41B9-A765-08EB5C35D086}"/>
              </a:ext>
            </a:extLst>
          </p:cNvPr>
          <p:cNvSpPr txBox="1"/>
          <p:nvPr/>
        </p:nvSpPr>
        <p:spPr>
          <a:xfrm>
            <a:off x="7522066" y="1594816"/>
            <a:ext cx="162001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000" b="1" dirty="0"/>
              <a:t>Subagudo</a:t>
            </a:r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7EFF5CE-6502-050B-F8F1-E970DE886C7A}"/>
              </a:ext>
            </a:extLst>
          </p:cNvPr>
          <p:cNvSpPr txBox="1"/>
          <p:nvPr/>
        </p:nvSpPr>
        <p:spPr>
          <a:xfrm>
            <a:off x="7536161" y="2208818"/>
            <a:ext cx="140126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MX" altLang="es-MX" sz="2000" b="1">
                <a:solidFill>
                  <a:srgbClr val="FFFFFF"/>
                </a:solidFill>
              </a:rPr>
              <a:t>Crónico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1DEA2D7C-9DEE-7D3F-84DB-BBBDA3963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2</a:t>
            </a:r>
          </a:p>
        </p:txBody>
      </p:sp>
      <p:sp>
        <p:nvSpPr>
          <p:cNvPr id="18435" name="CuadroTexto 9">
            <a:extLst>
              <a:ext uri="{FF2B5EF4-FFF2-40B4-BE49-F238E27FC236}">
                <a16:creationId xmlns:a16="http://schemas.microsoft.com/office/drawing/2014/main" id="{21627B08-37EE-C692-3AF4-D80EAE7C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850901"/>
            <a:ext cx="789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400" b="1">
                <a:solidFill>
                  <a:srgbClr val="558ED5"/>
                </a:solidFill>
              </a:rPr>
              <a:t>¿Cuál es la más causa probable de encefalitis subaguda?</a:t>
            </a:r>
          </a:p>
        </p:txBody>
      </p:sp>
      <p:sp>
        <p:nvSpPr>
          <p:cNvPr id="18436" name="CuadroTexto 1">
            <a:extLst>
              <a:ext uri="{FF2B5EF4-FFF2-40B4-BE49-F238E27FC236}">
                <a16:creationId xmlns:a16="http://schemas.microsoft.com/office/drawing/2014/main" id="{B85EE6E7-5969-E963-C547-4FD0C6D9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708275"/>
            <a:ext cx="5100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Viral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Bacteriana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Fúngica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Autoinmune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1DEA2D7C-9DEE-7D3F-84DB-BBBDA3963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2</a:t>
            </a:r>
          </a:p>
        </p:txBody>
      </p:sp>
      <p:sp>
        <p:nvSpPr>
          <p:cNvPr id="18435" name="CuadroTexto 9">
            <a:extLst>
              <a:ext uri="{FF2B5EF4-FFF2-40B4-BE49-F238E27FC236}">
                <a16:creationId xmlns:a16="http://schemas.microsoft.com/office/drawing/2014/main" id="{21627B08-37EE-C692-3AF4-D80EAE7C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850901"/>
            <a:ext cx="789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400" b="1">
                <a:solidFill>
                  <a:srgbClr val="558ED5"/>
                </a:solidFill>
              </a:rPr>
              <a:t>¿Cuál es la más causa probable de encefalitis subaguda?</a:t>
            </a:r>
          </a:p>
        </p:txBody>
      </p:sp>
      <p:sp>
        <p:nvSpPr>
          <p:cNvPr id="18436" name="CuadroTexto 1">
            <a:extLst>
              <a:ext uri="{FF2B5EF4-FFF2-40B4-BE49-F238E27FC236}">
                <a16:creationId xmlns:a16="http://schemas.microsoft.com/office/drawing/2014/main" id="{B85EE6E7-5969-E963-C547-4FD0C6D9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708275"/>
            <a:ext cx="5100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Viral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Bacteriana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Fúngica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Autoinmune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7C1AA67B-A9AB-A6A5-8B4C-E10F2A58389C}"/>
              </a:ext>
            </a:extLst>
          </p:cNvPr>
          <p:cNvSpPr/>
          <p:nvPr/>
        </p:nvSpPr>
        <p:spPr>
          <a:xfrm>
            <a:off x="1631951" y="2719389"/>
            <a:ext cx="3490913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1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>
            <a:extLst>
              <a:ext uri="{FF2B5EF4-FFF2-40B4-BE49-F238E27FC236}">
                <a16:creationId xmlns:a16="http://schemas.microsoft.com/office/drawing/2014/main" id="{01CC1DB7-F033-3635-362B-CF0CC41195A3}"/>
              </a:ext>
            </a:extLst>
          </p:cNvPr>
          <p:cNvSpPr txBox="1">
            <a:spLocks/>
          </p:cNvSpPr>
          <p:nvPr/>
        </p:nvSpPr>
        <p:spPr bwMode="auto">
          <a:xfrm>
            <a:off x="1730375" y="333375"/>
            <a:ext cx="2840038" cy="1079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Bradley Hand ITC" pitchFamily="66" charset="0"/>
                <a:ea typeface="Batang" pitchFamily="18" charset="-127"/>
              </a:rPr>
              <a:t>Encefalitis</a:t>
            </a:r>
          </a:p>
        </p:txBody>
      </p:sp>
      <p:sp>
        <p:nvSpPr>
          <p:cNvPr id="19459" name="4 Marcador de contenido">
            <a:extLst>
              <a:ext uri="{FF2B5EF4-FFF2-40B4-BE49-F238E27FC236}">
                <a16:creationId xmlns:a16="http://schemas.microsoft.com/office/drawing/2014/main" id="{37BA8091-1D6C-422F-10EC-3C28ECFCB2B4}"/>
              </a:ext>
            </a:extLst>
          </p:cNvPr>
          <p:cNvSpPr txBox="1">
            <a:spLocks/>
          </p:cNvSpPr>
          <p:nvPr/>
        </p:nvSpPr>
        <p:spPr bwMode="auto">
          <a:xfrm>
            <a:off x="1706564" y="1268413"/>
            <a:ext cx="58451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endParaRPr lang="es-MX" altLang="es-MX" sz="1900"/>
          </a:p>
          <a:p>
            <a:pPr algn="just" eaLnBrk="1" hangingPunct="1">
              <a:lnSpc>
                <a:spcPct val="80000"/>
              </a:lnSpc>
            </a:pPr>
            <a:endParaRPr lang="es-MX" altLang="es-MX" sz="1900"/>
          </a:p>
          <a:p>
            <a:pPr algn="just" eaLnBrk="1" hangingPunct="1">
              <a:lnSpc>
                <a:spcPct val="80000"/>
              </a:lnSpc>
            </a:pPr>
            <a:r>
              <a:rPr lang="es-MX" altLang="es-MX" sz="1900" b="1"/>
              <a:t>La encefalitis es definida como la presencia de un proceso inflamatorio  en el parénquima cerebral asociado a una disfunción neurológica clínica evidente</a:t>
            </a:r>
            <a:r>
              <a:rPr lang="es-MX" altLang="es-MX" sz="1900"/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es-MX" altLang="es-MX" sz="1900"/>
          </a:p>
          <a:p>
            <a:pPr algn="just" eaLnBrk="1" hangingPunct="1">
              <a:lnSpc>
                <a:spcPct val="80000"/>
              </a:lnSpc>
            </a:pPr>
            <a:r>
              <a:rPr lang="es-MX" altLang="es-MX" sz="1900"/>
              <a:t>Generalmente se presentan con cefalea y alteración en el estado de alerta; otras manifestaciones pueden ser focalización, crisis convulsivas, cambios en el comportamiento o en la función cognitiva. </a:t>
            </a:r>
          </a:p>
          <a:p>
            <a:pPr algn="just" eaLnBrk="1" hangingPunct="1">
              <a:lnSpc>
                <a:spcPct val="80000"/>
              </a:lnSpc>
            </a:pPr>
            <a:endParaRPr lang="es-MX" altLang="es-MX" sz="1900"/>
          </a:p>
          <a:p>
            <a:pPr algn="just" eaLnBrk="1" hangingPunct="1">
              <a:lnSpc>
                <a:spcPct val="80000"/>
              </a:lnSpc>
            </a:pPr>
            <a:r>
              <a:rPr lang="es-MX" altLang="es-MX" sz="1900" b="1"/>
              <a:t>Gold Estándar: Patología</a:t>
            </a:r>
          </a:p>
          <a:p>
            <a:pPr algn="just" eaLnBrk="1" hangingPunct="1">
              <a:lnSpc>
                <a:spcPct val="80000"/>
              </a:lnSpc>
            </a:pPr>
            <a:endParaRPr lang="es-MX" altLang="es-MX" sz="1900" b="1"/>
          </a:p>
          <a:p>
            <a:pPr algn="just" eaLnBrk="1" hangingPunct="1">
              <a:lnSpc>
                <a:spcPct val="80000"/>
              </a:lnSpc>
            </a:pPr>
            <a:endParaRPr lang="es-MX" altLang="es-MX" sz="1900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94BF3FC-0894-8C78-5471-B15860080479}"/>
              </a:ext>
            </a:extLst>
          </p:cNvPr>
          <p:cNvSpPr/>
          <p:nvPr/>
        </p:nvSpPr>
        <p:spPr>
          <a:xfrm>
            <a:off x="3935414" y="5295901"/>
            <a:ext cx="6334125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94" tIns="39648" rIns="79294" bIns="39648" anchor="ctr"/>
          <a:lstStyle/>
          <a:p>
            <a:pPr algn="r">
              <a:defRPr/>
            </a:pP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Allan R, et al.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The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management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of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: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Clinical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Practice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Guidelines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by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Infectious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Disease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Society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of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America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 CID 2008;  47:2-25</a:t>
            </a:r>
          </a:p>
          <a:p>
            <a:pPr algn="r">
              <a:defRPr/>
            </a:pPr>
            <a:endParaRPr lang="es-MX" sz="1200" b="1" dirty="0">
              <a:solidFill>
                <a:schemeClr val="tx1"/>
              </a:solidFill>
              <a:latin typeface="Candara" panose="020E0502030303020204" pitchFamily="34" charset="0"/>
              <a:cs typeface="Microsoft New Tai Lue" panose="020B0502040204020203" pitchFamily="34" charset="0"/>
            </a:endParaRPr>
          </a:p>
          <a:p>
            <a:pPr algn="r">
              <a:defRPr/>
            </a:pP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Benedict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D and Solomon T.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Seixure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: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Clinical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management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,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potential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pathophysiologic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mechanisms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Epilepsia 2012; 53(4): 63-71</a:t>
            </a:r>
          </a:p>
        </p:txBody>
      </p:sp>
      <p:graphicFrame>
        <p:nvGraphicFramePr>
          <p:cNvPr id="19" name="18 Diagrama">
            <a:extLst>
              <a:ext uri="{FF2B5EF4-FFF2-40B4-BE49-F238E27FC236}">
                <a16:creationId xmlns:a16="http://schemas.microsoft.com/office/drawing/2014/main" id="{E5CC1F7E-CCAF-64A9-C922-FA4A367A18C9}"/>
              </a:ext>
            </a:extLst>
          </p:cNvPr>
          <p:cNvGraphicFramePr/>
          <p:nvPr/>
        </p:nvGraphicFramePr>
        <p:xfrm>
          <a:off x="7747605" y="1772816"/>
          <a:ext cx="2320321" cy="302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3">
            <a:extLst>
              <a:ext uri="{FF2B5EF4-FFF2-40B4-BE49-F238E27FC236}">
                <a16:creationId xmlns:a16="http://schemas.microsoft.com/office/drawing/2014/main" id="{A27398C7-D19F-590B-14B5-203C19FDE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05926"/>
            <a:ext cx="8561387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>
            <a:extLst>
              <a:ext uri="{FF2B5EF4-FFF2-40B4-BE49-F238E27FC236}">
                <a16:creationId xmlns:a16="http://schemas.microsoft.com/office/drawing/2014/main" id="{1B884CD3-787A-A06A-0A82-6F4AED9516F3}"/>
              </a:ext>
            </a:extLst>
          </p:cNvPr>
          <p:cNvSpPr/>
          <p:nvPr/>
        </p:nvSpPr>
        <p:spPr>
          <a:xfrm>
            <a:off x="1819276" y="895350"/>
            <a:ext cx="5762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V</a:t>
            </a: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853140DF-421B-C233-0711-221C4ED7D72E}"/>
              </a:ext>
            </a:extLst>
          </p:cNvPr>
          <p:cNvSpPr/>
          <p:nvPr/>
        </p:nvSpPr>
        <p:spPr>
          <a:xfrm>
            <a:off x="1819276" y="1558926"/>
            <a:ext cx="5762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7DAB4919-519A-AC78-0C74-593AA0474297}"/>
              </a:ext>
            </a:extLst>
          </p:cNvPr>
          <p:cNvSpPr/>
          <p:nvPr/>
        </p:nvSpPr>
        <p:spPr>
          <a:xfrm>
            <a:off x="1822451" y="2190751"/>
            <a:ext cx="5762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T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72FED746-45AC-7722-A87B-42CB2C76E34A}"/>
              </a:ext>
            </a:extLst>
          </p:cNvPr>
          <p:cNvSpPr/>
          <p:nvPr/>
        </p:nvSpPr>
        <p:spPr>
          <a:xfrm>
            <a:off x="1822451" y="2911475"/>
            <a:ext cx="5762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A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AADE8117-1D70-AE75-CB76-8FFEB1A2CA9A}"/>
              </a:ext>
            </a:extLst>
          </p:cNvPr>
          <p:cNvSpPr/>
          <p:nvPr/>
        </p:nvSpPr>
        <p:spPr>
          <a:xfrm>
            <a:off x="1822451" y="3630614"/>
            <a:ext cx="5762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M</a:t>
            </a: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318C0CD1-6B77-4C15-399D-5328049B8C58}"/>
              </a:ext>
            </a:extLst>
          </p:cNvPr>
          <p:cNvSpPr/>
          <p:nvPr/>
        </p:nvSpPr>
        <p:spPr>
          <a:xfrm>
            <a:off x="1819276" y="4351339"/>
            <a:ext cx="5762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ECC2B3BB-8A2E-A6E5-4931-110E1BFA6672}"/>
              </a:ext>
            </a:extLst>
          </p:cNvPr>
          <p:cNvSpPr/>
          <p:nvPr/>
        </p:nvSpPr>
        <p:spPr>
          <a:xfrm>
            <a:off x="1819276" y="5072064"/>
            <a:ext cx="5762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N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0CD96FBD-063F-AA1B-5AD1-C9B865B32FC9}"/>
              </a:ext>
            </a:extLst>
          </p:cNvPr>
          <p:cNvSpPr/>
          <p:nvPr/>
        </p:nvSpPr>
        <p:spPr>
          <a:xfrm>
            <a:off x="1820863" y="5791201"/>
            <a:ext cx="5762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2D08433F-E973-A0D4-7AFD-AF594199B8BB}"/>
              </a:ext>
            </a:extLst>
          </p:cNvPr>
          <p:cNvSpPr/>
          <p:nvPr/>
        </p:nvSpPr>
        <p:spPr>
          <a:xfrm>
            <a:off x="2579688" y="895350"/>
            <a:ext cx="2736850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Vasculitis</a:t>
            </a:r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3B41194F-8914-CAC7-42B5-BADD45D74A42}"/>
              </a:ext>
            </a:extLst>
          </p:cNvPr>
          <p:cNvSpPr/>
          <p:nvPr/>
        </p:nvSpPr>
        <p:spPr>
          <a:xfrm>
            <a:off x="2576513" y="1550989"/>
            <a:ext cx="2735262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Infeccioso</a:t>
            </a:r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A43945BC-2A80-3A3E-6367-B11D7BBE8C15}"/>
              </a:ext>
            </a:extLst>
          </p:cNvPr>
          <p:cNvSpPr/>
          <p:nvPr/>
        </p:nvSpPr>
        <p:spPr>
          <a:xfrm>
            <a:off x="2555876" y="2208214"/>
            <a:ext cx="2735263" cy="5032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>
                <a:solidFill>
                  <a:srgbClr val="FFFFFF"/>
                </a:solidFill>
              </a:rPr>
              <a:t>Trauma - Tóxicos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B5250AE2-852E-D36C-E7A3-C8ABD7767778}"/>
              </a:ext>
            </a:extLst>
          </p:cNvPr>
          <p:cNvSpPr/>
          <p:nvPr/>
        </p:nvSpPr>
        <p:spPr>
          <a:xfrm>
            <a:off x="2555876" y="2924175"/>
            <a:ext cx="2735263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Autoinmune</a:t>
            </a:r>
          </a:p>
        </p:txBody>
      </p:sp>
      <p:sp>
        <p:nvSpPr>
          <p:cNvPr id="33" name="32 Rectángulo">
            <a:extLst>
              <a:ext uri="{FF2B5EF4-FFF2-40B4-BE49-F238E27FC236}">
                <a16:creationId xmlns:a16="http://schemas.microsoft.com/office/drawing/2014/main" id="{B0525A53-8D7A-D74B-C546-D2A036D72C42}"/>
              </a:ext>
            </a:extLst>
          </p:cNvPr>
          <p:cNvSpPr/>
          <p:nvPr/>
        </p:nvSpPr>
        <p:spPr>
          <a:xfrm>
            <a:off x="2579688" y="3630614"/>
            <a:ext cx="2736850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>
                <a:solidFill>
                  <a:srgbClr val="FFFFFF"/>
                </a:solidFill>
              </a:rPr>
              <a:t>Metabólica</a:t>
            </a: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61134000-5788-ADAC-1F72-C66F126ABE94}"/>
              </a:ext>
            </a:extLst>
          </p:cNvPr>
          <p:cNvSpPr/>
          <p:nvPr/>
        </p:nvSpPr>
        <p:spPr>
          <a:xfrm>
            <a:off x="2544764" y="4349750"/>
            <a:ext cx="2771775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>
                <a:solidFill>
                  <a:srgbClr val="FFFFFF"/>
                </a:solidFill>
              </a:rPr>
              <a:t>Idiopática</a:t>
            </a: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35799B57-2E16-ACB6-CE47-52CD4EC48045}"/>
              </a:ext>
            </a:extLst>
          </p:cNvPr>
          <p:cNvSpPr/>
          <p:nvPr/>
        </p:nvSpPr>
        <p:spPr>
          <a:xfrm>
            <a:off x="2555876" y="5072064"/>
            <a:ext cx="2760663" cy="5032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>
                <a:solidFill>
                  <a:srgbClr val="FFFFFF"/>
                </a:solidFill>
              </a:rPr>
              <a:t>Neoplásica</a:t>
            </a:r>
          </a:p>
        </p:txBody>
      </p:sp>
      <p:sp>
        <p:nvSpPr>
          <p:cNvPr id="36" name="35 Rectángulo">
            <a:extLst>
              <a:ext uri="{FF2B5EF4-FFF2-40B4-BE49-F238E27FC236}">
                <a16:creationId xmlns:a16="http://schemas.microsoft.com/office/drawing/2014/main" id="{5481AEF4-2E1A-025D-222B-7440A30C9621}"/>
              </a:ext>
            </a:extLst>
          </p:cNvPr>
          <p:cNvSpPr/>
          <p:nvPr/>
        </p:nvSpPr>
        <p:spPr>
          <a:xfrm>
            <a:off x="2536826" y="5791201"/>
            <a:ext cx="2779713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>
                <a:solidFill>
                  <a:srgbClr val="FFFFFF"/>
                </a:solidFill>
              </a:rPr>
              <a:t>Endocrinológica</a:t>
            </a:r>
          </a:p>
        </p:txBody>
      </p:sp>
      <p:graphicFrame>
        <p:nvGraphicFramePr>
          <p:cNvPr id="38" name="37 Tabla">
            <a:extLst>
              <a:ext uri="{FF2B5EF4-FFF2-40B4-BE49-F238E27FC236}">
                <a16:creationId xmlns:a16="http://schemas.microsoft.com/office/drawing/2014/main" id="{C00770D5-8EAF-F678-D643-6D11967A0B7E}"/>
              </a:ext>
            </a:extLst>
          </p:cNvPr>
          <p:cNvGraphicFramePr>
            <a:graphicFrameLocks noGrp="1"/>
          </p:cNvGraphicFramePr>
          <p:nvPr/>
        </p:nvGraphicFramePr>
        <p:xfrm>
          <a:off x="5613400" y="882650"/>
          <a:ext cx="4319588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136">
                <a:tc>
                  <a:txBody>
                    <a:bodyPr/>
                    <a:lstStyle/>
                    <a:p>
                      <a:r>
                        <a:rPr lang="es-ES" dirty="0"/>
                        <a:t>Fecha: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LCR</a:t>
                      </a: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06">
                <a:tc>
                  <a:txBody>
                    <a:bodyPr/>
                    <a:lstStyle/>
                    <a:p>
                      <a:r>
                        <a:rPr lang="es-ES" dirty="0"/>
                        <a:t>03.12.2014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Gram sin desarrollo</a:t>
                      </a:r>
                      <a:endParaRPr lang="es-E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/>
                        <a:t>Tinta china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/>
                        <a:t>ZN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/>
                        <a:t>ADA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/>
                        <a:t>Herpes Multiplex Negativo</a:t>
                      </a:r>
                      <a:endParaRPr lang="es-ES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38 Tabla">
            <a:extLst>
              <a:ext uri="{FF2B5EF4-FFF2-40B4-BE49-F238E27FC236}">
                <a16:creationId xmlns:a16="http://schemas.microsoft.com/office/drawing/2014/main" id="{504798CD-6E2C-77A8-4343-E40435366311}"/>
              </a:ext>
            </a:extLst>
          </p:cNvPr>
          <p:cNvGraphicFramePr>
            <a:graphicFrameLocks noGrp="1"/>
          </p:cNvGraphicFramePr>
          <p:nvPr/>
        </p:nvGraphicFramePr>
        <p:xfrm>
          <a:off x="5735639" y="1954214"/>
          <a:ext cx="3398837" cy="1011253"/>
        </p:xfrm>
        <a:graphic>
          <a:graphicData uri="http://schemas.openxmlformats.org/drawingml/2006/table">
            <a:tbl>
              <a:tblPr/>
              <a:tblGrid>
                <a:gridCol w="170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Fecha: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Perfil toxicológico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02.12.2014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Negativo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a 18">
            <a:extLst>
              <a:ext uri="{FF2B5EF4-FFF2-40B4-BE49-F238E27FC236}">
                <a16:creationId xmlns:a16="http://schemas.microsoft.com/office/drawing/2014/main" id="{CF077493-B585-B691-2BD1-08FF055091EF}"/>
              </a:ext>
            </a:extLst>
          </p:cNvPr>
          <p:cNvGraphicFramePr>
            <a:graphicFrameLocks noGrp="1"/>
          </p:cNvGraphicFramePr>
          <p:nvPr/>
        </p:nvGraphicFramePr>
        <p:xfrm>
          <a:off x="5591175" y="2852738"/>
          <a:ext cx="2736850" cy="2195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10.12.2014</a:t>
                      </a:r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Anti DNA</a:t>
                      </a:r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Anti nucleares</a:t>
                      </a:r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Anti SM</a:t>
                      </a:r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Anti SSA</a:t>
                      </a:r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Anti SSB</a:t>
                      </a:r>
                    </a:p>
                  </a:txBody>
                  <a:tcPr marL="68594" marR="6859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94" marR="68594" marT="45740" marB="457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1" name="40 Tabla">
            <a:extLst>
              <a:ext uri="{FF2B5EF4-FFF2-40B4-BE49-F238E27FC236}">
                <a16:creationId xmlns:a16="http://schemas.microsoft.com/office/drawing/2014/main" id="{79BBB64B-E176-5C6A-4FC3-C4D39A5E4287}"/>
              </a:ext>
            </a:extLst>
          </p:cNvPr>
          <p:cNvGraphicFramePr>
            <a:graphicFrameLocks noGrp="1"/>
          </p:cNvGraphicFramePr>
          <p:nvPr/>
        </p:nvGraphicFramePr>
        <p:xfrm>
          <a:off x="5735639" y="3055939"/>
          <a:ext cx="4321175" cy="1114425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Fecha: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Sérico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30.11.2014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Hemocultivo sin desarrollo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30.11.2014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VIH 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a 2">
            <a:extLst>
              <a:ext uri="{FF2B5EF4-FFF2-40B4-BE49-F238E27FC236}">
                <a16:creationId xmlns:a16="http://schemas.microsoft.com/office/drawing/2014/main" id="{E24F759B-4EA3-DAC3-6698-28289CA6FAE0}"/>
              </a:ext>
            </a:extLst>
          </p:cNvPr>
          <p:cNvGraphicFramePr>
            <a:graphicFrameLocks noGrp="1"/>
          </p:cNvGraphicFramePr>
          <p:nvPr/>
        </p:nvGraphicFramePr>
        <p:xfrm>
          <a:off x="5664201" y="3825875"/>
          <a:ext cx="2803525" cy="24701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09">
                <a:tc>
                  <a:txBody>
                    <a:bodyPr/>
                    <a:lstStyle/>
                    <a:p>
                      <a:r>
                        <a:rPr lang="es-ES" sz="1800" dirty="0"/>
                        <a:t>Perfil Hormonal</a:t>
                      </a:r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08.12.2014</a:t>
                      </a:r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48">
                <a:tc>
                  <a:txBody>
                    <a:bodyPr/>
                    <a:lstStyle/>
                    <a:p>
                      <a:r>
                        <a:rPr lang="es-ES" sz="1800" dirty="0"/>
                        <a:t>TSH</a:t>
                      </a:r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1.27</a:t>
                      </a:r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48">
                <a:tc>
                  <a:txBody>
                    <a:bodyPr/>
                    <a:lstStyle/>
                    <a:p>
                      <a:r>
                        <a:rPr lang="es-ES" sz="1800" dirty="0"/>
                        <a:t>TT4</a:t>
                      </a:r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11.67</a:t>
                      </a:r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48">
                <a:tc>
                  <a:txBody>
                    <a:bodyPr/>
                    <a:lstStyle/>
                    <a:p>
                      <a:r>
                        <a:rPr lang="es-ES" sz="1800" dirty="0"/>
                        <a:t>FT4</a:t>
                      </a:r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0.96</a:t>
                      </a:r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48">
                <a:tc>
                  <a:txBody>
                    <a:bodyPr/>
                    <a:lstStyle/>
                    <a:p>
                      <a:r>
                        <a:rPr lang="es-ES" sz="1800" dirty="0" err="1"/>
                        <a:t>Acs</a:t>
                      </a:r>
                      <a:r>
                        <a:rPr lang="es-ES" sz="1800" baseline="0" dirty="0"/>
                        <a:t> MPO/</a:t>
                      </a:r>
                      <a:r>
                        <a:rPr lang="es-ES" sz="1800" baseline="0" dirty="0" err="1"/>
                        <a:t>Tg</a:t>
                      </a:r>
                      <a:endParaRPr lang="es-ES" sz="1800" dirty="0"/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Neg</a:t>
                      </a:r>
                      <a:endParaRPr lang="es-ES" sz="1800" dirty="0"/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48">
                <a:tc>
                  <a:txBody>
                    <a:bodyPr/>
                    <a:lstStyle/>
                    <a:p>
                      <a:r>
                        <a:rPr lang="es-ES" sz="1800" dirty="0"/>
                        <a:t>Cortisol</a:t>
                      </a:r>
                    </a:p>
                  </a:txBody>
                  <a:tcPr marL="68578" marR="68578" marT="45744" marB="4574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24.5</a:t>
                      </a:r>
                    </a:p>
                  </a:txBody>
                  <a:tcPr marL="68578" marR="68578" marT="45744" marB="457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" name="Tabla 14">
            <a:extLst>
              <a:ext uri="{FF2B5EF4-FFF2-40B4-BE49-F238E27FC236}">
                <a16:creationId xmlns:a16="http://schemas.microsoft.com/office/drawing/2014/main" id="{B896079F-8DB8-392C-8A84-98B8CC087B70}"/>
              </a:ext>
            </a:extLst>
          </p:cNvPr>
          <p:cNvGraphicFramePr>
            <a:graphicFrameLocks noGrp="1"/>
          </p:cNvGraphicFramePr>
          <p:nvPr/>
        </p:nvGraphicFramePr>
        <p:xfrm>
          <a:off x="5519739" y="4987926"/>
          <a:ext cx="5291137" cy="67001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80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s-ES" sz="1600" dirty="0"/>
                        <a:t>Fecha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ACE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AFP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 125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 15-3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 19-9</a:t>
                      </a:r>
                    </a:p>
                  </a:txBody>
                  <a:tcPr marL="68584" marR="68584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s-ES" sz="1600" dirty="0"/>
                        <a:t>05.12.2014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1.4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2.1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25.3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6.6</a:t>
                      </a:r>
                    </a:p>
                  </a:txBody>
                  <a:tcPr marL="68584" marR="68584" marT="45584" marB="4558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3.1</a:t>
                      </a:r>
                    </a:p>
                  </a:txBody>
                  <a:tcPr marL="68584" marR="68584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E1AF6A73-AAF3-8CEF-F67E-DCB409B6EF6A}"/>
              </a:ext>
            </a:extLst>
          </p:cNvPr>
          <p:cNvGraphicFramePr>
            <a:graphicFrameLocks noGrp="1"/>
          </p:cNvGraphicFramePr>
          <p:nvPr/>
        </p:nvGraphicFramePr>
        <p:xfrm>
          <a:off x="5735639" y="3327400"/>
          <a:ext cx="2244725" cy="1112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 gridSpan="2">
                  <a:txBody>
                    <a:bodyPr/>
                    <a:lstStyle/>
                    <a:p>
                      <a:r>
                        <a:rPr lang="es-MX" sz="1800" dirty="0"/>
                        <a:t>03.12.2014</a:t>
                      </a:r>
                    </a:p>
                  </a:txBody>
                  <a:tcPr marL="91476" marR="91476" marT="45733" marB="45733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s-MX" sz="1800" dirty="0"/>
                        <a:t>B12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12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s-MX" sz="1800" dirty="0"/>
                        <a:t>FT4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0.96 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Tabla 1">
            <a:extLst>
              <a:ext uri="{FF2B5EF4-FFF2-40B4-BE49-F238E27FC236}">
                <a16:creationId xmlns:a16="http://schemas.microsoft.com/office/drawing/2014/main" id="{54744A88-592E-202E-254A-3027CB7AD778}"/>
              </a:ext>
            </a:extLst>
          </p:cNvPr>
          <p:cNvGraphicFramePr>
            <a:graphicFrameLocks noGrp="1"/>
          </p:cNvGraphicFramePr>
          <p:nvPr/>
        </p:nvGraphicFramePr>
        <p:xfrm>
          <a:off x="5735639" y="1689100"/>
          <a:ext cx="4537075" cy="7318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0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Fecha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INSULINA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FSH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LH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HGCH</a:t>
                      </a:r>
                    </a:p>
                  </a:txBody>
                  <a:tcPr marL="68589" marR="68589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02.12.2014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25.7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8.61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3.31</a:t>
                      </a:r>
                    </a:p>
                  </a:txBody>
                  <a:tcPr marL="68589" marR="68589" marT="45740" marB="4574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1.02</a:t>
                      </a:r>
                    </a:p>
                  </a:txBody>
                  <a:tcPr marL="68589" marR="68589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a 16">
            <a:extLst>
              <a:ext uri="{FF2B5EF4-FFF2-40B4-BE49-F238E27FC236}">
                <a16:creationId xmlns:a16="http://schemas.microsoft.com/office/drawing/2014/main" id="{5C5D6978-E71F-27B1-14F5-29805F0805BA}"/>
              </a:ext>
            </a:extLst>
          </p:cNvPr>
          <p:cNvGraphicFramePr>
            <a:graphicFrameLocks noGrp="1"/>
          </p:cNvGraphicFramePr>
          <p:nvPr/>
        </p:nvGraphicFramePr>
        <p:xfrm>
          <a:off x="5735639" y="2554289"/>
          <a:ext cx="4537075" cy="7318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96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Fecha</a:t>
                      </a:r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Progest</a:t>
                      </a:r>
                      <a:endParaRPr lang="es-ES" sz="1600" dirty="0"/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Testost</a:t>
                      </a:r>
                      <a:endParaRPr lang="es-ES" sz="1600" dirty="0"/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DHEA-S</a:t>
                      </a:r>
                    </a:p>
                  </a:txBody>
                  <a:tcPr marL="68589" marR="68589"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/>
                        <a:t>10.12.2014</a:t>
                      </a:r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2.27</a:t>
                      </a:r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0.62</a:t>
                      </a:r>
                    </a:p>
                  </a:txBody>
                  <a:tcPr marL="68589" marR="68589" marT="45681" marB="45681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59.8</a:t>
                      </a:r>
                    </a:p>
                  </a:txBody>
                  <a:tcPr marL="68589" marR="68589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50" name="1 Título">
            <a:extLst>
              <a:ext uri="{FF2B5EF4-FFF2-40B4-BE49-F238E27FC236}">
                <a16:creationId xmlns:a16="http://schemas.microsoft.com/office/drawing/2014/main" id="{672D3AD4-7C84-2BE9-EEB5-C227D3C826A1}"/>
              </a:ext>
            </a:extLst>
          </p:cNvPr>
          <p:cNvSpPr txBox="1">
            <a:spLocks/>
          </p:cNvSpPr>
          <p:nvPr/>
        </p:nvSpPr>
        <p:spPr bwMode="auto">
          <a:xfrm>
            <a:off x="1703388" y="-17145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4400" b="1" dirty="0">
                <a:solidFill>
                  <a:schemeClr val="bg1"/>
                </a:solidFill>
                <a:latin typeface="Candara" panose="020E0502030303020204" pitchFamily="34" charset="0"/>
              </a:rPr>
              <a:t>Etiología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ED06AD1F-EFD9-B360-B295-41CC93B52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3</a:t>
            </a:r>
          </a:p>
        </p:txBody>
      </p:sp>
      <p:sp>
        <p:nvSpPr>
          <p:cNvPr id="22531" name="CuadroTexto 8">
            <a:extLst>
              <a:ext uri="{FF2B5EF4-FFF2-40B4-BE49-F238E27FC236}">
                <a16:creationId xmlns:a16="http://schemas.microsoft.com/office/drawing/2014/main" id="{ADBF22DC-43A3-2B40-1439-F496BFFC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908051"/>
            <a:ext cx="7937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>
                <a:solidFill>
                  <a:srgbClr val="558ED5"/>
                </a:solidFill>
              </a:rPr>
              <a:t>¿Cuál sería el siguiente estudio que solicitarías y cuál sería la justificación para el mismo? </a:t>
            </a:r>
          </a:p>
        </p:txBody>
      </p:sp>
      <p:sp>
        <p:nvSpPr>
          <p:cNvPr id="22532" name="CuadroTexto 2">
            <a:extLst>
              <a:ext uri="{FF2B5EF4-FFF2-40B4-BE49-F238E27FC236}">
                <a16:creationId xmlns:a16="http://schemas.microsoft.com/office/drawing/2014/main" id="{D15E5D67-9852-4491-2126-9F6091B4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2349501"/>
            <a:ext cx="48783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Anticuerpos anti Hu y anti Jo en LCR en búsqueda de neoplasia pulmonar o de mama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RMN contrastada de cráneo en búsqueda de desmielinización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TAC contrastada de abdomen en búsqueda de teratoma ovárico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PCR leptospira en LCR como causa de encefalitis subaguda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ED06AD1F-EFD9-B360-B295-41CC93B52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3</a:t>
            </a:r>
          </a:p>
        </p:txBody>
      </p:sp>
      <p:sp>
        <p:nvSpPr>
          <p:cNvPr id="22531" name="CuadroTexto 8">
            <a:extLst>
              <a:ext uri="{FF2B5EF4-FFF2-40B4-BE49-F238E27FC236}">
                <a16:creationId xmlns:a16="http://schemas.microsoft.com/office/drawing/2014/main" id="{ADBF22DC-43A3-2B40-1439-F496BFFC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908051"/>
            <a:ext cx="7937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>
                <a:solidFill>
                  <a:srgbClr val="558ED5"/>
                </a:solidFill>
              </a:rPr>
              <a:t>¿Cuál sería el siguiente estudio que solicitarías y cuál sería la justificación para el mismo? </a:t>
            </a:r>
          </a:p>
        </p:txBody>
      </p:sp>
      <p:sp>
        <p:nvSpPr>
          <p:cNvPr id="22532" name="CuadroTexto 2">
            <a:extLst>
              <a:ext uri="{FF2B5EF4-FFF2-40B4-BE49-F238E27FC236}">
                <a16:creationId xmlns:a16="http://schemas.microsoft.com/office/drawing/2014/main" id="{D15E5D67-9852-4491-2126-9F6091B4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2349501"/>
            <a:ext cx="48783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Anticuerpos anti Hu y anti Jo en LCR en búsqueda de neoplasia pulmonar o de mama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RMN contrastada de cráneo en búsqueda de desmielinización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TAC contrastada de abdomen en búsqueda de teratoma ovárico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/>
              <a:t>PCR leptospira en LCR como causa de encefalitis subaguda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/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38663D23-4AF0-0ECB-B97F-A6F233113BD4}"/>
              </a:ext>
            </a:extLst>
          </p:cNvPr>
          <p:cNvSpPr/>
          <p:nvPr/>
        </p:nvSpPr>
        <p:spPr>
          <a:xfrm>
            <a:off x="1824039" y="3968750"/>
            <a:ext cx="4992687" cy="755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8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6F579FED-5489-4FD2-1943-283E292A77DA}"/>
              </a:ext>
            </a:extLst>
          </p:cNvPr>
          <p:cNvGraphicFramePr>
            <a:graphicFrameLocks/>
          </p:cNvGraphicFramePr>
          <p:nvPr/>
        </p:nvGraphicFramePr>
        <p:xfrm>
          <a:off x="1144339" y="980729"/>
          <a:ext cx="9903325" cy="4203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Rectángulo">
            <a:extLst>
              <a:ext uri="{FF2B5EF4-FFF2-40B4-BE49-F238E27FC236}">
                <a16:creationId xmlns:a16="http://schemas.microsoft.com/office/drawing/2014/main" id="{4F1B9736-303E-0868-C142-4B22E4043377}"/>
              </a:ext>
            </a:extLst>
          </p:cNvPr>
          <p:cNvSpPr/>
          <p:nvPr/>
        </p:nvSpPr>
        <p:spPr>
          <a:xfrm>
            <a:off x="3935414" y="5295901"/>
            <a:ext cx="6334125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94" tIns="39648" rIns="79294" bIns="39648" anchor="ctr"/>
          <a:lstStyle/>
          <a:p>
            <a:pPr algn="r">
              <a:defRPr/>
            </a:pP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Outwater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E, et al.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Ovarian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Teratomas: Tumor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Types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imagining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Characteristics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Radiographics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2001: 21(2): 1-5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AD347E71-20E4-BDB0-3781-B3A07526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954338"/>
            <a:ext cx="23256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209BFCB2-7AA2-B838-F3C3-B07541953D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944" y="0"/>
            <a:ext cx="6605906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caso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7E4A50C-AD17-6961-5B73-440D90DD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204"/>
              </p:ext>
            </p:extLst>
          </p:nvPr>
        </p:nvGraphicFramePr>
        <p:xfrm>
          <a:off x="1992923" y="1303144"/>
          <a:ext cx="6825958" cy="1760053"/>
        </p:xfrm>
        <a:graphic>
          <a:graphicData uri="http://schemas.openxmlformats.org/drawingml/2006/table">
            <a:tbl>
              <a:tblPr/>
              <a:tblGrid>
                <a:gridCol w="141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Género: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Femenino 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Escolaridad: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Licenciatura 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Edad: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24 años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Ocupación: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Empleado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Lugar de nacimiento: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Veracruz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Interrogatorio: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Indirecto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Lugar de residencia: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Distrito Federal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Lateralidad: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Diestra</a:t>
                      </a:r>
                    </a:p>
                  </a:txBody>
                  <a:tcPr marL="85911" marR="85911" marT="42956" marB="429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02" name="CuadroTexto 16">
            <a:extLst>
              <a:ext uri="{FF2B5EF4-FFF2-40B4-BE49-F238E27FC236}">
                <a16:creationId xmlns:a16="http://schemas.microsoft.com/office/drawing/2014/main" id="{A504C5F2-0DCD-5CFA-CB72-EACFA83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3083193"/>
            <a:ext cx="4017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Heredofamiliares</a:t>
            </a:r>
          </a:p>
        </p:txBody>
      </p:sp>
      <p:sp>
        <p:nvSpPr>
          <p:cNvPr id="3126" name="CuadroTexto 19">
            <a:extLst>
              <a:ext uri="{FF2B5EF4-FFF2-40B4-BE49-F238E27FC236}">
                <a16:creationId xmlns:a16="http://schemas.microsoft.com/office/drawing/2014/main" id="{21730637-E3BF-5AD3-FFA2-D24AD6DC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943270"/>
            <a:ext cx="2946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Ficha de Identificación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91EFBB-EBD4-CD07-CC83-1B4755D1E05B}"/>
              </a:ext>
            </a:extLst>
          </p:cNvPr>
          <p:cNvSpPr txBox="1"/>
          <p:nvPr/>
        </p:nvSpPr>
        <p:spPr>
          <a:xfrm>
            <a:off x="1992923" y="3450429"/>
            <a:ext cx="632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Carga genética para Ca renal en rama materna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96E79F-14D9-5ED2-0182-21E747BF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3783270"/>
            <a:ext cx="5187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personales no patológicos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3A72D0-53B7-614D-1F46-CCD61515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10078"/>
              </p:ext>
            </p:extLst>
          </p:nvPr>
        </p:nvGraphicFramePr>
        <p:xfrm>
          <a:off x="1948109" y="4123100"/>
          <a:ext cx="5349875" cy="1835479"/>
        </p:xfrm>
        <a:graphic>
          <a:graphicData uri="http://schemas.openxmlformats.org/drawingml/2006/table">
            <a:tbl>
              <a:tblPr/>
              <a:tblGrid>
                <a:gridCol w="5349875">
                  <a:extLst>
                    <a:ext uri="{9D8B030D-6E8A-4147-A177-3AD203B41FA5}">
                      <a16:colId xmlns:a16="http://schemas.microsoft.com/office/drawing/2014/main" val="1901641600"/>
                    </a:ext>
                  </a:extLst>
                </a:gridCol>
              </a:tblGrid>
              <a:tr h="371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Urbanizada, cuenta con todos los servicios.</a:t>
                      </a:r>
                      <a:endParaRPr kumimoji="0" lang="es-ES" alt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412022"/>
                  </a:ext>
                </a:extLst>
              </a:tr>
              <a:tr h="371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Adecuada alimentación</a:t>
                      </a:r>
                      <a:endParaRPr kumimoji="0" lang="es-ES" alt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325363"/>
                  </a:ext>
                </a:extLst>
              </a:tr>
              <a:tr h="371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Combe: Negado</a:t>
                      </a:r>
                      <a:endParaRPr kumimoji="0" lang="es-ES" alt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793358"/>
                  </a:ext>
                </a:extLst>
              </a:tr>
              <a:tr h="349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Inmunizaciones: Negadas</a:t>
                      </a:r>
                      <a:endParaRPr kumimoji="0" lang="es-ES" alt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305480"/>
                  </a:ext>
                </a:extLst>
              </a:tr>
              <a:tr h="371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Viajes recientes: Negados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75188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2C129C79-F885-1F61-F600-FC2BFB902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4</a:t>
            </a:r>
          </a:p>
        </p:txBody>
      </p:sp>
      <p:sp>
        <p:nvSpPr>
          <p:cNvPr id="24579" name="CuadroTexto 8">
            <a:extLst>
              <a:ext uri="{FF2B5EF4-FFF2-40B4-BE49-F238E27FC236}">
                <a16:creationId xmlns:a16="http://schemas.microsoft.com/office/drawing/2014/main" id="{8A33D0C9-597A-9EF2-AC94-C922650F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125538"/>
            <a:ext cx="72183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>
                <a:solidFill>
                  <a:srgbClr val="558ED5"/>
                </a:solidFill>
              </a:rPr>
              <a:t>Las encefalitis autoinmunes paraneoplásicas por teratoma ovárico  ¿Con qué anticuerpos se encuentran relacionados?</a:t>
            </a:r>
          </a:p>
        </p:txBody>
      </p:sp>
      <p:sp>
        <p:nvSpPr>
          <p:cNvPr id="24580" name="CuadroTexto 2">
            <a:extLst>
              <a:ext uri="{FF2B5EF4-FFF2-40B4-BE49-F238E27FC236}">
                <a16:creationId xmlns:a16="http://schemas.microsoft.com/office/drawing/2014/main" id="{698273CF-E0EB-F53A-7120-DEBD4733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4" y="2852738"/>
            <a:ext cx="5578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1. Anti NMDA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2. Anti GABA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3. Anti Ma1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4. Anti VGKC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2C129C79-F885-1F61-F600-FC2BFB902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4</a:t>
            </a:r>
          </a:p>
        </p:txBody>
      </p:sp>
      <p:sp>
        <p:nvSpPr>
          <p:cNvPr id="24579" name="CuadroTexto 8">
            <a:extLst>
              <a:ext uri="{FF2B5EF4-FFF2-40B4-BE49-F238E27FC236}">
                <a16:creationId xmlns:a16="http://schemas.microsoft.com/office/drawing/2014/main" id="{8A33D0C9-597A-9EF2-AC94-C922650F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125538"/>
            <a:ext cx="72183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>
                <a:solidFill>
                  <a:srgbClr val="558ED5"/>
                </a:solidFill>
              </a:rPr>
              <a:t>Las encefalitis autoinmunes paraneoplásicas por teratoma ovárico  ¿Con qué anticuerpos se encuentran relacionados?</a:t>
            </a:r>
          </a:p>
        </p:txBody>
      </p:sp>
      <p:sp>
        <p:nvSpPr>
          <p:cNvPr id="24580" name="CuadroTexto 2">
            <a:extLst>
              <a:ext uri="{FF2B5EF4-FFF2-40B4-BE49-F238E27FC236}">
                <a16:creationId xmlns:a16="http://schemas.microsoft.com/office/drawing/2014/main" id="{698273CF-E0EB-F53A-7120-DEBD4733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4" y="2852738"/>
            <a:ext cx="5578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1. Anti NMDA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2. Anti GABA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3. Anti Ma1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4. Anti VGKC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E920CB85-6700-BEAB-6AE7-31DA61908564}"/>
              </a:ext>
            </a:extLst>
          </p:cNvPr>
          <p:cNvSpPr/>
          <p:nvPr/>
        </p:nvSpPr>
        <p:spPr>
          <a:xfrm>
            <a:off x="1555751" y="2852739"/>
            <a:ext cx="3490913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5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D9D78560-209C-D536-1B76-8BCF23299D81}"/>
              </a:ext>
            </a:extLst>
          </p:cNvPr>
          <p:cNvSpPr/>
          <p:nvPr/>
        </p:nvSpPr>
        <p:spPr>
          <a:xfrm>
            <a:off x="1668464" y="3678238"/>
            <a:ext cx="5597525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99E9272-08AD-8FCA-59E0-EC02E19A63A0}"/>
              </a:ext>
            </a:extLst>
          </p:cNvPr>
          <p:cNvSpPr/>
          <p:nvPr/>
        </p:nvSpPr>
        <p:spPr>
          <a:xfrm>
            <a:off x="1665289" y="1670051"/>
            <a:ext cx="5597525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5604" name="1 Título">
            <a:extLst>
              <a:ext uri="{FF2B5EF4-FFF2-40B4-BE49-F238E27FC236}">
                <a16:creationId xmlns:a16="http://schemas.microsoft.com/office/drawing/2014/main" id="{1CE59275-8659-5CAB-DAD2-7E1CA29470FE}"/>
              </a:ext>
            </a:extLst>
          </p:cNvPr>
          <p:cNvSpPr txBox="1">
            <a:spLocks/>
          </p:cNvSpPr>
          <p:nvPr/>
        </p:nvSpPr>
        <p:spPr bwMode="auto">
          <a:xfrm>
            <a:off x="2172335" y="133987"/>
            <a:ext cx="7024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4400" dirty="0">
                <a:solidFill>
                  <a:schemeClr val="bg1"/>
                </a:solidFill>
              </a:rPr>
              <a:t>Anticuerpos contra…</a:t>
            </a:r>
          </a:p>
        </p:txBody>
      </p:sp>
      <p:sp>
        <p:nvSpPr>
          <p:cNvPr id="25605" name="2 Marcador de contenido">
            <a:extLst>
              <a:ext uri="{FF2B5EF4-FFF2-40B4-BE49-F238E27FC236}">
                <a16:creationId xmlns:a16="http://schemas.microsoft.com/office/drawing/2014/main" id="{4344F7DA-BC03-4122-6EA7-0E4C32F10004}"/>
              </a:ext>
            </a:extLst>
          </p:cNvPr>
          <p:cNvSpPr txBox="1">
            <a:spLocks/>
          </p:cNvSpPr>
          <p:nvPr/>
        </p:nvSpPr>
        <p:spPr bwMode="auto">
          <a:xfrm>
            <a:off x="1885950" y="1741488"/>
            <a:ext cx="677703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MX" altLang="es-MX" sz="1800" b="1"/>
              <a:t>Antígenos de superficie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 b="1"/>
              <a:t>NMDA (teratoma)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/>
              <a:t>GABA-R, mGLU R-5 (linfoma)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/>
              <a:t>AMPAR, GLU R3 (mama y Rassmusen)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 b="1"/>
              <a:t>VGKC (células pequeñas)</a:t>
            </a:r>
          </a:p>
          <a:p>
            <a:pPr lvl="2" eaLnBrk="1" hangingPunct="1">
              <a:lnSpc>
                <a:spcPct val="80000"/>
              </a:lnSpc>
            </a:pPr>
            <a:r>
              <a:rPr lang="es-MX" altLang="es-MX" sz="1300"/>
              <a:t>LRGI-1 (proteínas de glioma ricas en leucina inactivada 1), </a:t>
            </a:r>
          </a:p>
          <a:p>
            <a:pPr lvl="2" eaLnBrk="1" hangingPunct="1">
              <a:lnSpc>
                <a:spcPct val="80000"/>
              </a:lnSpc>
            </a:pPr>
            <a:r>
              <a:rPr lang="es-MX" altLang="es-MX" sz="1300"/>
              <a:t>CASPR-2 (Proteínas asociadas a la contactina)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 b="1"/>
              <a:t>VGCC</a:t>
            </a:r>
            <a:r>
              <a:rPr lang="es-MX" altLang="es-MX" sz="1500"/>
              <a:t>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MX" altLang="es-MX" sz="1500"/>
          </a:p>
          <a:p>
            <a:pPr eaLnBrk="1" hangingPunct="1">
              <a:lnSpc>
                <a:spcPct val="80000"/>
              </a:lnSpc>
            </a:pPr>
            <a:r>
              <a:rPr lang="es-MX" altLang="es-MX" sz="1800" b="1"/>
              <a:t>Antígenos Intracelulares: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/>
              <a:t>Hu: Células pequeñas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/>
              <a:t>Ma1 y Ma2: Células Germinales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1500"/>
              <a:t>CRMP5: Timoma</a:t>
            </a:r>
          </a:p>
          <a:p>
            <a:pPr lvl="1" eaLnBrk="1" hangingPunct="1">
              <a:lnSpc>
                <a:spcPct val="80000"/>
              </a:lnSpc>
            </a:pPr>
            <a:endParaRPr lang="es-MX" altLang="es-MX" sz="1500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F1C095B2-0FFB-DD8A-3DEB-3003D8A36D3B}"/>
              </a:ext>
            </a:extLst>
          </p:cNvPr>
          <p:cNvSpPr/>
          <p:nvPr/>
        </p:nvSpPr>
        <p:spPr>
          <a:xfrm>
            <a:off x="3087689" y="5316538"/>
            <a:ext cx="6334125" cy="836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94" tIns="39648" rIns="79294" bIns="39648" anchor="ctr"/>
          <a:lstStyle/>
          <a:p>
            <a:pPr algn="r">
              <a:defRPr/>
            </a:pP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Andreas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Kramer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Viral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in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the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ICU. 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Crit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Care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Clin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2013; 29:621-649</a:t>
            </a:r>
          </a:p>
          <a:p>
            <a:pPr algn="r">
              <a:defRPr/>
            </a:pP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Mann A, et al. Anti N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metyl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aspartate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receptor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: diagnosis,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optimal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management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challenges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Therapuutics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clinical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risk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management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2014; 10:517-525</a:t>
            </a:r>
          </a:p>
          <a:p>
            <a:pPr algn="r">
              <a:defRPr/>
            </a:pP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Davis R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Dalmau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J-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Autoimmunity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,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Seizures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, and Status 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Epilepticus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Epilepsia 2013; 54(06):46-49</a:t>
            </a:r>
          </a:p>
          <a:p>
            <a:pPr algn="r">
              <a:defRPr/>
            </a:pP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Solomon T et al. Management of 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suspected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viral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in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adults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-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Association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of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Britis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Neurologists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British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Infection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Association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National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Guidelines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Journal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of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infection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2012; 64: 347-373</a:t>
            </a:r>
          </a:p>
          <a:p>
            <a:pPr algn="r">
              <a:defRPr/>
            </a:pPr>
            <a:endParaRPr lang="es-MX" sz="1200" b="1" dirty="0">
              <a:solidFill>
                <a:schemeClr val="tx1"/>
              </a:solidFill>
              <a:latin typeface="Candara" panose="020E0502030303020204" pitchFamily="34" charset="0"/>
              <a:cs typeface="Microsoft New Tai Lue" panose="020B0502040204020203" pitchFamily="34" charset="0"/>
            </a:endParaRPr>
          </a:p>
          <a:p>
            <a:pPr algn="r">
              <a:defRPr/>
            </a:pPr>
            <a:endParaRPr lang="es-MX" sz="1200" b="1" dirty="0">
              <a:solidFill>
                <a:schemeClr val="tx1"/>
              </a:solidFill>
              <a:latin typeface="Candara" panose="020E0502030303020204" pitchFamily="34" charset="0"/>
              <a:cs typeface="Microsoft New Tai Lue" panose="020B050204020402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71D64EA3-CA43-921B-2EFA-8775760C9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>
                <a:solidFill>
                  <a:schemeClr val="bg1"/>
                </a:solidFill>
                <a:latin typeface="Candara" panose="020E0502030303020204" pitchFamily="34" charset="0"/>
              </a:rPr>
              <a:t>Pregunta 5</a:t>
            </a:r>
          </a:p>
        </p:txBody>
      </p:sp>
      <p:sp>
        <p:nvSpPr>
          <p:cNvPr id="28675" name="CuadroTexto 8">
            <a:extLst>
              <a:ext uri="{FF2B5EF4-FFF2-40B4-BE49-F238E27FC236}">
                <a16:creationId xmlns:a16="http://schemas.microsoft.com/office/drawing/2014/main" id="{033AB59A-3EF9-E68D-D5C4-9C5A8A86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125539"/>
            <a:ext cx="7866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>
                <a:solidFill>
                  <a:srgbClr val="558ED5"/>
                </a:solidFill>
              </a:rPr>
              <a:t>¿Qué porcentaje de pacientes resuelven el cuadro de encefalitis tras la resección del teratoma?</a:t>
            </a:r>
          </a:p>
        </p:txBody>
      </p:sp>
      <p:sp>
        <p:nvSpPr>
          <p:cNvPr id="28676" name="CuadroTexto 2">
            <a:extLst>
              <a:ext uri="{FF2B5EF4-FFF2-40B4-BE49-F238E27FC236}">
                <a16:creationId xmlns:a16="http://schemas.microsoft.com/office/drawing/2014/main" id="{D82D4A5A-C131-44EB-CA7D-4B6D6B137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4" y="2852738"/>
            <a:ext cx="5578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1. 50%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2. 10%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3. 100%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4. 80%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71D64EA3-CA43-921B-2EFA-8775760C9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>
                <a:solidFill>
                  <a:schemeClr val="bg1"/>
                </a:solidFill>
                <a:latin typeface="Candara" panose="020E0502030303020204" pitchFamily="34" charset="0"/>
              </a:rPr>
              <a:t>Pregunta 5</a:t>
            </a:r>
          </a:p>
        </p:txBody>
      </p:sp>
      <p:sp>
        <p:nvSpPr>
          <p:cNvPr id="28675" name="CuadroTexto 8">
            <a:extLst>
              <a:ext uri="{FF2B5EF4-FFF2-40B4-BE49-F238E27FC236}">
                <a16:creationId xmlns:a16="http://schemas.microsoft.com/office/drawing/2014/main" id="{033AB59A-3EF9-E68D-D5C4-9C5A8A86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125539"/>
            <a:ext cx="7866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>
                <a:solidFill>
                  <a:srgbClr val="558ED5"/>
                </a:solidFill>
              </a:rPr>
              <a:t>¿Qué porcentaje de pacientes resuelven el cuadro de encefalitis tras la resección del teratoma?</a:t>
            </a:r>
          </a:p>
        </p:txBody>
      </p:sp>
      <p:sp>
        <p:nvSpPr>
          <p:cNvPr id="28676" name="CuadroTexto 2">
            <a:extLst>
              <a:ext uri="{FF2B5EF4-FFF2-40B4-BE49-F238E27FC236}">
                <a16:creationId xmlns:a16="http://schemas.microsoft.com/office/drawing/2014/main" id="{D82D4A5A-C131-44EB-CA7D-4B6D6B137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4" y="2852738"/>
            <a:ext cx="5578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1. 50%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2. 10%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3. 100%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4. 80%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D23775A9-47CC-86EC-BDAF-F6809959FD58}"/>
              </a:ext>
            </a:extLst>
          </p:cNvPr>
          <p:cNvSpPr/>
          <p:nvPr/>
        </p:nvSpPr>
        <p:spPr>
          <a:xfrm>
            <a:off x="1524000" y="4514850"/>
            <a:ext cx="3492500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2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98BBA941-E395-A070-FE32-DBB45779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72" y="3213101"/>
            <a:ext cx="53276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>
            <a:extLst>
              <a:ext uri="{FF2B5EF4-FFF2-40B4-BE49-F238E27FC236}">
                <a16:creationId xmlns:a16="http://schemas.microsoft.com/office/drawing/2014/main" id="{437DBC17-FF1F-F11C-A4DD-988D1D0AB947}"/>
              </a:ext>
            </a:extLst>
          </p:cNvPr>
          <p:cNvSpPr/>
          <p:nvPr/>
        </p:nvSpPr>
        <p:spPr>
          <a:xfrm>
            <a:off x="3049589" y="5270501"/>
            <a:ext cx="6334125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94" tIns="39648" rIns="79294" bIns="39648" anchor="ctr"/>
          <a:lstStyle/>
          <a:p>
            <a:pPr algn="ctr">
              <a:defRPr/>
            </a:pPr>
            <a:endParaRPr lang="es-MX" sz="1000" b="1" dirty="0">
              <a:solidFill>
                <a:srgbClr val="009900"/>
              </a:solidFill>
              <a:latin typeface="Kristen ITC" panose="03050502040202030202" pitchFamily="66" charset="0"/>
              <a:cs typeface="Microsoft New Tai Lue" panose="020B0502040204020203" pitchFamily="34" charset="0"/>
            </a:endParaRP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9920DD50-A73C-6593-4C38-C8C4BB19F877}"/>
              </a:ext>
            </a:extLst>
          </p:cNvPr>
          <p:cNvSpPr/>
          <p:nvPr/>
        </p:nvSpPr>
        <p:spPr>
          <a:xfrm>
            <a:off x="4440238" y="5461001"/>
            <a:ext cx="6126162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94" tIns="39648" rIns="79294" bIns="39648" anchor="ctr"/>
          <a:lstStyle/>
          <a:p>
            <a:pPr algn="r">
              <a:defRPr/>
            </a:pP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Titulaer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 et al.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Treatment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prognostic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factors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for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long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term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outcome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in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patients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with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anti N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Methyl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D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Aspartate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NMDA receptor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encephalitis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.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Lancet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</a:t>
            </a:r>
            <a:r>
              <a:rPr lang="es-MX" sz="1200" b="1" dirty="0" err="1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Neurol</a:t>
            </a:r>
            <a:r>
              <a:rPr lang="es-MX" sz="1200" b="1" dirty="0">
                <a:solidFill>
                  <a:schemeClr val="tx1"/>
                </a:solidFill>
                <a:latin typeface="Candara" panose="020E0502030303020204" pitchFamily="34" charset="0"/>
                <a:cs typeface="Microsoft New Tai Lue" panose="020B0502040204020203" pitchFamily="34" charset="0"/>
              </a:rPr>
              <a:t> 2013; 12(2):257-165</a:t>
            </a:r>
          </a:p>
        </p:txBody>
      </p:sp>
      <p:sp>
        <p:nvSpPr>
          <p:cNvPr id="29701" name="4 Marcador de contenido">
            <a:extLst>
              <a:ext uri="{FF2B5EF4-FFF2-40B4-BE49-F238E27FC236}">
                <a16:creationId xmlns:a16="http://schemas.microsoft.com/office/drawing/2014/main" id="{69B4CAF7-294D-5155-528F-1BC086A13F1B}"/>
              </a:ext>
            </a:extLst>
          </p:cNvPr>
          <p:cNvSpPr txBox="1">
            <a:spLocks/>
          </p:cNvSpPr>
          <p:nvPr/>
        </p:nvSpPr>
        <p:spPr bwMode="auto">
          <a:xfrm>
            <a:off x="4128881" y="1239839"/>
            <a:ext cx="7940416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s-MX" altLang="es-MX" sz="2000" b="1" dirty="0"/>
              <a:t>Pronóstico</a:t>
            </a:r>
          </a:p>
          <a:p>
            <a:pPr algn="just" eaLnBrk="1" hangingPunct="1"/>
            <a:r>
              <a:rPr lang="es-MX" altLang="es-MX" sz="2000" dirty="0"/>
              <a:t>42% VMI (160 días mediana de estancia en UCI)</a:t>
            </a:r>
          </a:p>
          <a:p>
            <a:pPr algn="just" eaLnBrk="1" hangingPunct="1"/>
            <a:r>
              <a:rPr lang="es-MX" altLang="es-MX" sz="2000" dirty="0"/>
              <a:t>80% responden a resección del teratoma</a:t>
            </a:r>
          </a:p>
          <a:p>
            <a:pPr algn="just" eaLnBrk="1" hangingPunct="1"/>
            <a:r>
              <a:rPr lang="es-MX" altLang="es-MX" sz="2000" dirty="0"/>
              <a:t>12%-20% de riesgo de recurrencia</a:t>
            </a:r>
          </a:p>
          <a:p>
            <a:pPr algn="just" eaLnBrk="1" hangingPunct="1"/>
            <a:r>
              <a:rPr lang="es-MX" altLang="es-MX" sz="2000" dirty="0"/>
              <a:t>Mediana de supervivencia 3 meses sin tratamiento y la principal causa es infecciosa.</a:t>
            </a:r>
          </a:p>
          <a:p>
            <a:pPr algn="just" eaLnBrk="1" hangingPunct="1"/>
            <a:endParaRPr lang="es-MX" altLang="es-MX" sz="2000" dirty="0"/>
          </a:p>
          <a:p>
            <a:pPr algn="just" eaLnBrk="1" hangingPunct="1"/>
            <a:endParaRPr lang="es-MX" altLang="es-MX" sz="1300" dirty="0"/>
          </a:p>
        </p:txBody>
      </p:sp>
      <p:sp>
        <p:nvSpPr>
          <p:cNvPr id="27" name="1 Título">
            <a:extLst>
              <a:ext uri="{FF2B5EF4-FFF2-40B4-BE49-F238E27FC236}">
                <a16:creationId xmlns:a16="http://schemas.microsoft.com/office/drawing/2014/main" id="{FE4FA4D0-FAAE-CE1E-F899-EFA9DABE9374}"/>
              </a:ext>
            </a:extLst>
          </p:cNvPr>
          <p:cNvSpPr txBox="1">
            <a:spLocks/>
          </p:cNvSpPr>
          <p:nvPr/>
        </p:nvSpPr>
        <p:spPr bwMode="auto">
          <a:xfrm>
            <a:off x="2976501" y="85725"/>
            <a:ext cx="5256213" cy="1079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 sz="4400" b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Bradley Hand ITC" pitchFamily="66" charset="0"/>
                <a:ea typeface="Batang" pitchFamily="18" charset="-127"/>
              </a:rPr>
              <a:t>Encefalitis NMDA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EFECA25-4CEC-8D58-1EA1-3E3E92F22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2956"/>
          <a:stretch>
            <a:fillRect/>
          </a:stretch>
        </p:blipFill>
        <p:spPr bwMode="auto">
          <a:xfrm>
            <a:off x="114093" y="1430770"/>
            <a:ext cx="401478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48FB1E22-E88C-0221-2F50-3B70D0857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36180"/>
              </p:ext>
            </p:extLst>
          </p:nvPr>
        </p:nvGraphicFramePr>
        <p:xfrm>
          <a:off x="1560742" y="3091392"/>
          <a:ext cx="9033164" cy="2478924"/>
        </p:xfrm>
        <a:graphic>
          <a:graphicData uri="http://schemas.openxmlformats.org/drawingml/2006/table">
            <a:tbl>
              <a:tblPr/>
              <a:tblGrid>
                <a:gridCol w="27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8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Crónico-degenerativos: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Probable Síndrome de ovario poliquístico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Resistencia a la Insulina </a:t>
                      </a: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diagnosticado en 2013 en tratamiento con metformina 500mg cada 24hrs, el cual suspendió mayo 2014.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Acné </a:t>
                      </a: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en tratamiento con anticonceptivos orales hace 5 años, suspendido en octubre 2014.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Quirúrgicos: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Colocación de Material de osteosíntesis </a:t>
                      </a:r>
                      <a:r>
                        <a:rPr kumimoji="0" lang="es-MX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en 2004  secundario a fractura de clavícula.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Alérgicos: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Aminoglucósidos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63D11A81-08F9-3398-1884-38EF1F77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52513"/>
            <a:ext cx="90331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ts val="0"/>
              </a:spcBef>
            </a:pP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Menarca: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años, </a:t>
            </a:r>
            <a:r>
              <a:rPr lang="es-ES" sz="2000" b="1" dirty="0" err="1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Pubarca</a:t>
            </a: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000" b="1" dirty="0" err="1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telarca</a:t>
            </a: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años, </a:t>
            </a: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Ciclos menstruales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Dismenorreica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ts val="0"/>
              </a:spcBef>
            </a:pP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IVSA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Desconoce familiar, </a:t>
            </a:r>
            <a:r>
              <a:rPr lang="es-ES" sz="2000" b="1" dirty="0">
                <a:solidFill>
                  <a:srgbClr val="000000"/>
                </a:solidFill>
                <a:highlight>
                  <a:srgbClr val="E7E6E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Uso de hormonales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 durante los últimos 5 años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personales patológicos</a:t>
            </a:r>
          </a:p>
        </p:txBody>
      </p:sp>
      <p:sp>
        <p:nvSpPr>
          <p:cNvPr id="5137" name="1 Título">
            <a:extLst>
              <a:ext uri="{FF2B5EF4-FFF2-40B4-BE49-F238E27FC236}">
                <a16:creationId xmlns:a16="http://schemas.microsoft.com/office/drawing/2014/main" id="{92C376FF-5C00-5764-67FA-8098A5793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6945" y="133350"/>
            <a:ext cx="9615055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caso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FF96B50-F487-3B1B-00FB-6E0ED6BE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1" y="1365251"/>
            <a:ext cx="89516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CEFALEA, INSOMNIO, ANHEDONIA, LLANTO FÁCIL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alt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Lo cual los familiares atribuyeron a exceso en la carga de trabajo por amenaza de despido.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DAAB34-867B-4597-9A76-82630044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3573055"/>
            <a:ext cx="40878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Acudió a médico particular quien diagnosticó </a:t>
            </a:r>
            <a:r>
              <a:rPr lang="es-MX" alt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brote psicótico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 presentar alucinaciones visuales, agresividad y lenguaje incoherente</a:t>
            </a:r>
            <a:r>
              <a:rPr lang="es-MX" alt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prescribiendo </a:t>
            </a: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diazepam 10 </a:t>
            </a:r>
            <a:r>
              <a:rPr lang="en-U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tabletas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24hrs  y </a:t>
            </a:r>
            <a:r>
              <a:rPr lang="en-U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Haloperidol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5mg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24hrs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10 días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258655-5FE8-95DE-0619-32F13A8C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83859"/>
            <a:ext cx="4703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paciente no presentó mejoría del cuadro, por lo que acude con otro facultativo quien retiró haloperidol y prescribió </a:t>
            </a:r>
            <a:r>
              <a:rPr lang="es-MX" alt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lorazepam</a:t>
            </a: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 mg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vía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24hrs y </a:t>
            </a:r>
            <a:r>
              <a:rPr lang="en-US" alt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biperideno</a:t>
            </a:r>
            <a:r>
              <a:rPr lang="en-US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2mg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24hrs. </a:t>
            </a: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derecha 1">
            <a:extLst>
              <a:ext uri="{FF2B5EF4-FFF2-40B4-BE49-F238E27FC236}">
                <a16:creationId xmlns:a16="http://schemas.microsoft.com/office/drawing/2014/main" id="{84747974-9BB5-E4F4-4DDC-8A1403C58B60}"/>
              </a:ext>
            </a:extLst>
          </p:cNvPr>
          <p:cNvSpPr/>
          <p:nvPr/>
        </p:nvSpPr>
        <p:spPr>
          <a:xfrm>
            <a:off x="1498673" y="2403384"/>
            <a:ext cx="9143999" cy="11408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latin typeface="Candara" panose="020E0502030303020204" pitchFamily="34" charset="0"/>
              </a:rPr>
              <a:t>z</a:t>
            </a:r>
          </a:p>
        </p:txBody>
      </p:sp>
      <p:sp>
        <p:nvSpPr>
          <p:cNvPr id="5" name="Conector 4">
            <a:extLst>
              <a:ext uri="{FF2B5EF4-FFF2-40B4-BE49-F238E27FC236}">
                <a16:creationId xmlns:a16="http://schemas.microsoft.com/office/drawing/2014/main" id="{DC974098-3EE5-E487-0CE5-94508ED27B8E}"/>
              </a:ext>
            </a:extLst>
          </p:cNvPr>
          <p:cNvSpPr/>
          <p:nvPr/>
        </p:nvSpPr>
        <p:spPr>
          <a:xfrm>
            <a:off x="1716386" y="2757773"/>
            <a:ext cx="342900" cy="408336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latin typeface="Candara" panose="020E0502030303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CCCA83-9F9F-758A-4538-B067E53621ED}"/>
              </a:ext>
            </a:extLst>
          </p:cNvPr>
          <p:cNvSpPr/>
          <p:nvPr/>
        </p:nvSpPr>
        <p:spPr>
          <a:xfrm>
            <a:off x="1579563" y="2263694"/>
            <a:ext cx="11731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25.10.14</a:t>
            </a:r>
          </a:p>
        </p:txBody>
      </p:sp>
      <p:sp>
        <p:nvSpPr>
          <p:cNvPr id="21" name="Conector 20">
            <a:extLst>
              <a:ext uri="{FF2B5EF4-FFF2-40B4-BE49-F238E27FC236}">
                <a16:creationId xmlns:a16="http://schemas.microsoft.com/office/drawing/2014/main" id="{FA26613C-28A4-2DD9-DDC3-6DB2D47AB3BD}"/>
              </a:ext>
            </a:extLst>
          </p:cNvPr>
          <p:cNvSpPr/>
          <p:nvPr/>
        </p:nvSpPr>
        <p:spPr>
          <a:xfrm>
            <a:off x="5133956" y="2732260"/>
            <a:ext cx="342900" cy="40833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latin typeface="Candara" panose="020E0502030303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09C2483-5DBA-166F-1580-01BCA3D1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228445"/>
            <a:ext cx="1147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 i="1" dirty="0">
                <a:solidFill>
                  <a:srgbClr val="00B050"/>
                </a:solidFill>
                <a:latin typeface="Candara" panose="020E0502030303020204" pitchFamily="34" charset="0"/>
              </a:rPr>
              <a:t>31.10.14</a:t>
            </a:r>
          </a:p>
        </p:txBody>
      </p:sp>
      <p:sp>
        <p:nvSpPr>
          <p:cNvPr id="23" name="Conector 22">
            <a:extLst>
              <a:ext uri="{FF2B5EF4-FFF2-40B4-BE49-F238E27FC236}">
                <a16:creationId xmlns:a16="http://schemas.microsoft.com/office/drawing/2014/main" id="{AA7EC09D-0DC7-8458-3B09-7897E4D377ED}"/>
              </a:ext>
            </a:extLst>
          </p:cNvPr>
          <p:cNvSpPr/>
          <p:nvPr/>
        </p:nvSpPr>
        <p:spPr>
          <a:xfrm>
            <a:off x="8551526" y="2764999"/>
            <a:ext cx="342900" cy="40833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latin typeface="Candara" panose="020E0502030303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08C4C97-D26A-55C4-589B-7398B45EC298}"/>
              </a:ext>
            </a:extLst>
          </p:cNvPr>
          <p:cNvSpPr/>
          <p:nvPr/>
        </p:nvSpPr>
        <p:spPr>
          <a:xfrm>
            <a:off x="8304214" y="2151999"/>
            <a:ext cx="1114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i="1" dirty="0">
                <a:solidFill>
                  <a:schemeClr val="accent4"/>
                </a:solidFill>
                <a:latin typeface="Candara" panose="020E0502030303020204" pitchFamily="34" charset="0"/>
              </a:rPr>
              <a:t>10.11.14</a:t>
            </a:r>
          </a:p>
        </p:txBody>
      </p:sp>
      <p:sp>
        <p:nvSpPr>
          <p:cNvPr id="6164" name="1 Título">
            <a:extLst>
              <a:ext uri="{FF2B5EF4-FFF2-40B4-BE49-F238E27FC236}">
                <a16:creationId xmlns:a16="http://schemas.microsoft.com/office/drawing/2014/main" id="{735D2210-D3C6-A7F1-4A96-F96167C5A5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138113"/>
            <a:ext cx="8229600" cy="868362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Padecimiento Actual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6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4A50FE33-3D9E-9931-DB7C-73D10F4B8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-4763"/>
            <a:ext cx="8229600" cy="1143001"/>
          </a:xfrm>
        </p:spPr>
        <p:txBody>
          <a:bodyPr/>
          <a:lstStyle/>
          <a:p>
            <a:pPr eaLnBrk="1" hangingPunct="1"/>
            <a:r>
              <a:rPr lang="es-ES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física</a:t>
            </a:r>
            <a:br>
              <a:rPr lang="es-ES" altLang="es-MX" dirty="0">
                <a:solidFill>
                  <a:schemeClr val="bg1"/>
                </a:solidFill>
              </a:rPr>
            </a:br>
            <a:endParaRPr lang="es-ES" altLang="es-MX"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3109-0BA8-7B7C-8465-7332299EDD09}"/>
              </a:ext>
            </a:extLst>
          </p:cNvPr>
          <p:cNvSpPr txBox="1"/>
          <p:nvPr/>
        </p:nvSpPr>
        <p:spPr>
          <a:xfrm>
            <a:off x="5232399" y="1037159"/>
            <a:ext cx="678542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ES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Inspección general 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Femenino de edad aparente similar a la cronológica, constitución </a:t>
            </a:r>
            <a:r>
              <a:rPr lang="es-MX" alt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endomórfica</a:t>
            </a:r>
            <a:r>
              <a:rPr lang="es-MX" alt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decúbito supino, ligera ictericia de piel y tegumentos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 estado de hidratación.</a:t>
            </a:r>
          </a:p>
          <a:p>
            <a:pPr algn="just">
              <a:defRPr/>
            </a:pPr>
            <a:endParaRPr lang="es-MX" alt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altLang="es-MX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D32CC6F-26ED-92BD-AB69-5921C9D81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95818"/>
              </p:ext>
            </p:extLst>
          </p:nvPr>
        </p:nvGraphicFramePr>
        <p:xfrm>
          <a:off x="1" y="873456"/>
          <a:ext cx="5259386" cy="828675"/>
        </p:xfrm>
        <a:graphic>
          <a:graphicData uri="http://schemas.openxmlformats.org/drawingml/2006/table">
            <a:tbl>
              <a:tblPr/>
              <a:tblGrid>
                <a:gridCol w="60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3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150/90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lpm</a:t>
                      </a:r>
                      <a:endParaRPr kumimoji="0" lang="es-ES" alt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30 rpm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39.3 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SatO</a:t>
                      </a:r>
                      <a:r>
                        <a:rPr kumimoji="0" lang="es-ES" altLang="es-MX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Peso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70kg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Talla: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1.53m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IMC: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32 kg/m</a:t>
                      </a:r>
                      <a:r>
                        <a:rPr kumimoji="0" lang="es-ES" altLang="es-MX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CuadroTexto 7">
            <a:extLst>
              <a:ext uri="{FF2B5EF4-FFF2-40B4-BE49-F238E27FC236}">
                <a16:creationId xmlns:a16="http://schemas.microsoft.com/office/drawing/2014/main" id="{323CBDC9-8C7F-48C6-0C4C-CAC3ABB5BFB1}"/>
              </a:ext>
            </a:extLst>
          </p:cNvPr>
          <p:cNvSpPr txBox="1"/>
          <p:nvPr/>
        </p:nvSpPr>
        <p:spPr>
          <a:xfrm>
            <a:off x="5197475" y="2264123"/>
            <a:ext cx="67854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defRPr/>
            </a:pPr>
            <a:r>
              <a:rPr lang="es-MX" altLang="es-MX" sz="24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Cabeza y Cuello 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Normocéfalo. </a:t>
            </a:r>
            <a:r>
              <a:rPr lang="es-MX" alt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Lesiones acneiformes localizadas en cara y cuello. 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Cavidad oral sin alteraciones. Cuello ancho y corto. Tiroides no palpable. </a:t>
            </a:r>
          </a:p>
          <a:p>
            <a:pPr algn="just">
              <a:defRPr/>
            </a:pPr>
            <a:r>
              <a:rPr lang="es-MX" alt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Tórax: 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Ruidos cardiacos rítmicos sin soplos o galope. Murmullo vesicular presente.</a:t>
            </a:r>
          </a:p>
          <a:p>
            <a:pPr algn="just">
              <a:defRPr/>
            </a:pPr>
            <a:r>
              <a:rPr lang="es-MX" alt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Abdomen:</a:t>
            </a:r>
            <a:r>
              <a:rPr lang="es-MX" altLang="es-MX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Globoso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peristalsis disminuida</a:t>
            </a:r>
            <a:r>
              <a:rPr lang="es-MX" alt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 visceromegalias, ni datos de irritación peritoneal. </a:t>
            </a:r>
            <a:endParaRPr lang="es-MX" altLang="es-MX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alt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26" name="Picture 4">
            <a:extLst>
              <a:ext uri="{FF2B5EF4-FFF2-40B4-BE49-F238E27FC236}">
                <a16:creationId xmlns:a16="http://schemas.microsoft.com/office/drawing/2014/main" id="{20B749FE-90F3-BC4A-BBEA-06FCF7A6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" y="2001839"/>
            <a:ext cx="34067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10">
            <a:extLst>
              <a:ext uri="{FF2B5EF4-FFF2-40B4-BE49-F238E27FC236}">
                <a16:creationId xmlns:a16="http://schemas.microsoft.com/office/drawing/2014/main" id="{3E32D610-A43E-2083-0CF8-9655726A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1" y="4340965"/>
            <a:ext cx="67695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Genitales: </a:t>
            </a:r>
            <a:r>
              <a:rPr lang="es-MX" altLang="es-MX" sz="1800" dirty="0">
                <a:solidFill>
                  <a:srgbClr val="000000"/>
                </a:solidFill>
                <a:latin typeface="Candara" panose="020E0502030303020204" pitchFamily="34" charset="0"/>
              </a:rPr>
              <a:t>Genitales externos de acuerdo a edad y sexo, Distribución de vello ginecoide. Tacto rectal con ámpula vacía, esfínter </a:t>
            </a:r>
            <a:r>
              <a:rPr lang="es-MX" altLang="es-MX" sz="1800" dirty="0" err="1">
                <a:solidFill>
                  <a:srgbClr val="000000"/>
                </a:solidFill>
                <a:latin typeface="Candara" panose="020E0502030303020204" pitchFamily="34" charset="0"/>
              </a:rPr>
              <a:t>normotónico</a:t>
            </a:r>
            <a:r>
              <a:rPr lang="es-MX" altLang="es-MX" sz="180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endParaRPr lang="es-MX" altLang="es-MX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4D62080F-92F8-227B-2094-4629422B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7" y="5200915"/>
            <a:ext cx="67854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2400" b="1" dirty="0">
                <a:latin typeface="Candara" panose="020E0502030303020204" pitchFamily="34" charset="0"/>
              </a:rPr>
              <a:t>Extremidades pélvicas </a:t>
            </a:r>
            <a:r>
              <a:rPr lang="es-MX" altLang="es-MX" sz="1800" b="1" dirty="0">
                <a:latin typeface="Candara" panose="020E0502030303020204" pitchFamily="34" charset="0"/>
              </a:rPr>
              <a:t>Derecha e izquierda: </a:t>
            </a:r>
            <a:r>
              <a:rPr lang="es-MX" altLang="es-MX" sz="1800" dirty="0">
                <a:latin typeface="Candara" panose="020E0502030303020204" pitchFamily="34" charset="0"/>
              </a:rPr>
              <a:t>Íntegras y eutróficas. Llenado capilar 2 segundos. Pulsos femoral, poplíteo y pedio presentes de características normales. Sin edema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8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7208648-F400-0622-C21B-828B8694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9" y="841376"/>
            <a:ext cx="199707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7">
            <a:extLst>
              <a:ext uri="{FF2B5EF4-FFF2-40B4-BE49-F238E27FC236}">
                <a16:creationId xmlns:a16="http://schemas.microsoft.com/office/drawing/2014/main" id="{D8D0C0B5-5CAD-950F-1F14-F6BE3B15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384175"/>
            <a:ext cx="91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u="sng">
                <a:latin typeface="Candara" panose="020E0502030303020204" pitchFamily="34" charset="0"/>
              </a:rPr>
              <a:t>Fuerza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BA3A60-9086-B9B3-3EF4-728EADE9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6" y="384175"/>
            <a:ext cx="1190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b="1" u="sng">
                <a:latin typeface="Candara" panose="020E0502030303020204" pitchFamily="34" charset="0"/>
              </a:rPr>
              <a:t>Reflejos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BB8AFD-7531-115A-92BB-E012D0B3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47663"/>
            <a:ext cx="17605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000" b="1" u="sng">
                <a:latin typeface="Candara" panose="020E0502030303020204" pitchFamily="34" charset="0"/>
              </a:rPr>
              <a:t>Sensibilidad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0A355A-9FBA-A709-299F-7FEC177E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5921375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600" b="1">
                <a:latin typeface="Candara" panose="020E0502030303020204" pitchFamily="34" charset="0"/>
              </a:rPr>
              <a:t>Tono: </a:t>
            </a:r>
            <a:r>
              <a:rPr lang="es-ES" altLang="es-MX" sz="1600">
                <a:latin typeface="Candara" panose="020E0502030303020204" pitchFamily="34" charset="0"/>
              </a:rPr>
              <a:t>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600" b="1">
                <a:latin typeface="Candara" panose="020E0502030303020204" pitchFamily="34" charset="0"/>
              </a:rPr>
              <a:t>Trofismo: </a:t>
            </a:r>
            <a:r>
              <a:rPr lang="es-ES" altLang="es-MX" sz="1600">
                <a:latin typeface="Candara" panose="020E0502030303020204" pitchFamily="34" charset="0"/>
              </a:rPr>
              <a:t>Eutrófico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BD8149A-5E88-70C7-28A7-40330E2B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4" y="157797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E489F4-3EBD-C626-99B2-B649068D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4" y="1600200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62E64E9-4DEC-E6E8-0734-6218D120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2419350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5F883A0-1DFF-BDEF-ADCE-9D12EBB2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9" y="2430464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4CB6713-7156-311F-0C5F-DCA83DA6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6" y="2973388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22E98AF-8FD8-A262-C894-6AAB8FD4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4" y="297338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2F27224-D913-C228-CDF7-B2EAFA82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030664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D7DB3E-9EA6-8D28-B92D-12D13E82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0664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649BBD7-83BC-5D89-B1F2-85DF514F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4" y="5056189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5631974-2E93-F457-D21D-88E4ECFB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4" y="5056189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Candara" panose="020E0502030303020204" pitchFamily="34" charset="0"/>
              </a:rPr>
              <a:t>+++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B1CF7DA-56AA-D9A4-1F0C-19BEBACB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5876925"/>
            <a:ext cx="23717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Sin alteraciones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MX" sz="1600"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MX" sz="1600">
              <a:latin typeface="Candara" panose="020E05020303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E4FF11-2EAA-BBE6-B71B-67F35209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5006976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EAB7AE0-0A56-6DDB-7C58-8C00E210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9" y="5006976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BD85B3-DD00-BB1E-D847-768F125B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1" y="3975100"/>
            <a:ext cx="44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9E712C2-DDD2-1FA7-8A90-CDF2A1F2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9" y="3975100"/>
            <a:ext cx="44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9E7BF21-458F-0847-47AF-CCBE7D2E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4" y="3070226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DBA2E8-03AA-4057-72B9-33119BBD9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3070226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EE1756B-4CF8-824E-DF80-EF3922D27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2251076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A8E79B4-023A-CB13-D2DA-223378B2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1" y="2254250"/>
            <a:ext cx="44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600">
                <a:latin typeface="Candara" panose="020E0502030303020204" pitchFamily="34" charset="0"/>
              </a:rPr>
              <a:t>5/5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7605885D-F540-EE99-8C0D-32032080F779}"/>
              </a:ext>
            </a:extLst>
          </p:cNvPr>
          <p:cNvSpPr/>
          <p:nvPr/>
        </p:nvSpPr>
        <p:spPr>
          <a:xfrm>
            <a:off x="1855789" y="373063"/>
            <a:ext cx="2511425" cy="1293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Funciones Mentales Superiores: </a:t>
            </a:r>
          </a:p>
          <a:p>
            <a:pPr algn="ctr">
              <a:defRPr/>
            </a:pPr>
            <a:endParaRPr lang="es-MX" sz="1400" dirty="0"/>
          </a:p>
          <a:p>
            <a:pPr algn="ctr">
              <a:defRPr/>
            </a:pPr>
            <a:r>
              <a:rPr lang="es-MX" sz="1400" dirty="0"/>
              <a:t>O 2, V3, M4</a:t>
            </a:r>
          </a:p>
          <a:p>
            <a:pPr algn="ctr">
              <a:defRPr/>
            </a:pPr>
            <a:r>
              <a:rPr lang="es-MX" sz="1400" dirty="0"/>
              <a:t>Glasgow 9</a:t>
            </a:r>
          </a:p>
        </p:txBody>
      </p:sp>
      <p:sp>
        <p:nvSpPr>
          <p:cNvPr id="48" name="47 Rectángulo">
            <a:extLst>
              <a:ext uri="{FF2B5EF4-FFF2-40B4-BE49-F238E27FC236}">
                <a16:creationId xmlns:a16="http://schemas.microsoft.com/office/drawing/2014/main" id="{92620B66-E35C-5C7D-8632-7C6AA6E0F596}"/>
              </a:ext>
            </a:extLst>
          </p:cNvPr>
          <p:cNvSpPr/>
          <p:nvPr/>
        </p:nvSpPr>
        <p:spPr>
          <a:xfrm>
            <a:off x="1847851" y="1947864"/>
            <a:ext cx="2511425" cy="4211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Pares craneales:</a:t>
            </a:r>
          </a:p>
          <a:p>
            <a:pPr algn="ctr">
              <a:defRPr/>
            </a:pPr>
            <a:endParaRPr lang="es-MX" sz="1400" dirty="0"/>
          </a:p>
          <a:p>
            <a:pPr algn="ctr">
              <a:defRPr/>
            </a:pPr>
            <a:r>
              <a:rPr lang="es-MX" sz="1400" dirty="0"/>
              <a:t>I: NV</a:t>
            </a:r>
          </a:p>
          <a:p>
            <a:pPr algn="ctr">
              <a:defRPr/>
            </a:pPr>
            <a:r>
              <a:rPr lang="es-MX" sz="1400" dirty="0"/>
              <a:t>II: Fondo de Ojo sin alteraciones</a:t>
            </a:r>
          </a:p>
          <a:p>
            <a:pPr algn="ctr">
              <a:defRPr/>
            </a:pPr>
            <a:r>
              <a:rPr lang="es-MX" sz="1400" dirty="0"/>
              <a:t>III:  Reflejo </a:t>
            </a:r>
            <a:r>
              <a:rPr lang="es-MX" sz="1400" dirty="0" err="1"/>
              <a:t>fotomotor</a:t>
            </a:r>
            <a:r>
              <a:rPr lang="es-MX" sz="1400" dirty="0"/>
              <a:t> y consensual  conservados</a:t>
            </a:r>
          </a:p>
          <a:p>
            <a:pPr algn="ctr">
              <a:defRPr/>
            </a:pPr>
            <a:r>
              <a:rPr lang="es-MX" sz="1400" dirty="0"/>
              <a:t>IV: NV</a:t>
            </a:r>
          </a:p>
          <a:p>
            <a:pPr algn="ctr">
              <a:defRPr/>
            </a:pPr>
            <a:r>
              <a:rPr lang="es-MX" sz="1400" dirty="0"/>
              <a:t>V: NV</a:t>
            </a:r>
          </a:p>
          <a:p>
            <a:pPr algn="ctr">
              <a:defRPr/>
            </a:pPr>
            <a:r>
              <a:rPr lang="es-MX" sz="1400" dirty="0"/>
              <a:t>VI: NV</a:t>
            </a:r>
          </a:p>
          <a:p>
            <a:pPr algn="ctr">
              <a:defRPr/>
            </a:pPr>
            <a:r>
              <a:rPr lang="es-MX" sz="1400" dirty="0"/>
              <a:t>VII: </a:t>
            </a:r>
            <a:r>
              <a:rPr lang="es-MX" sz="1400" dirty="0" err="1"/>
              <a:t>Foix</a:t>
            </a:r>
            <a:r>
              <a:rPr lang="es-MX" sz="1400" dirty="0"/>
              <a:t> sin alteraciones</a:t>
            </a:r>
          </a:p>
          <a:p>
            <a:pPr algn="ctr">
              <a:defRPr/>
            </a:pPr>
            <a:r>
              <a:rPr lang="es-MX" sz="1400" dirty="0"/>
              <a:t>VIII:NV</a:t>
            </a:r>
          </a:p>
          <a:p>
            <a:pPr algn="ctr">
              <a:defRPr/>
            </a:pPr>
            <a:r>
              <a:rPr lang="es-MX" sz="1400" dirty="0"/>
              <a:t>IX: NV</a:t>
            </a:r>
          </a:p>
          <a:p>
            <a:pPr algn="ctr">
              <a:defRPr/>
            </a:pPr>
            <a:r>
              <a:rPr lang="es-MX" sz="1400" dirty="0"/>
              <a:t>X: NV</a:t>
            </a:r>
          </a:p>
          <a:p>
            <a:pPr algn="ctr">
              <a:defRPr/>
            </a:pPr>
            <a:r>
              <a:rPr lang="es-MX" sz="1400" dirty="0"/>
              <a:t>XI: NV</a:t>
            </a:r>
          </a:p>
          <a:p>
            <a:pPr algn="ctr">
              <a:defRPr/>
            </a:pPr>
            <a:r>
              <a:rPr lang="es-MX" sz="1400" dirty="0"/>
              <a:t>XII:NV</a:t>
            </a:r>
          </a:p>
        </p:txBody>
      </p:sp>
      <p:sp>
        <p:nvSpPr>
          <p:cNvPr id="49" name="48 Rectángulo">
            <a:extLst>
              <a:ext uri="{FF2B5EF4-FFF2-40B4-BE49-F238E27FC236}">
                <a16:creationId xmlns:a16="http://schemas.microsoft.com/office/drawing/2014/main" id="{162F010B-33F4-8E9C-7C16-4C97CC4EA54C}"/>
              </a:ext>
            </a:extLst>
          </p:cNvPr>
          <p:cNvSpPr/>
          <p:nvPr/>
        </p:nvSpPr>
        <p:spPr>
          <a:xfrm>
            <a:off x="7686676" y="436564"/>
            <a:ext cx="2511425" cy="884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 sz="1400">
                <a:solidFill>
                  <a:srgbClr val="FFFFFF"/>
                </a:solidFill>
              </a:rPr>
              <a:t>Babinski y Sucedáneos: Ausentes</a:t>
            </a:r>
          </a:p>
        </p:txBody>
      </p:sp>
      <p:sp>
        <p:nvSpPr>
          <p:cNvPr id="51" name="50 Rectángulo">
            <a:extLst>
              <a:ext uri="{FF2B5EF4-FFF2-40B4-BE49-F238E27FC236}">
                <a16:creationId xmlns:a16="http://schemas.microsoft.com/office/drawing/2014/main" id="{CC246845-58DA-38DB-D6D5-D6D6F4C356D5}"/>
              </a:ext>
            </a:extLst>
          </p:cNvPr>
          <p:cNvSpPr/>
          <p:nvPr/>
        </p:nvSpPr>
        <p:spPr>
          <a:xfrm>
            <a:off x="7686676" y="1947864"/>
            <a:ext cx="2511425" cy="884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altLang="es-MX" sz="1400">
                <a:solidFill>
                  <a:srgbClr val="FFFFFF"/>
                </a:solidFill>
              </a:rPr>
              <a:t>Signos Meníngeos: Ausentes</a:t>
            </a:r>
          </a:p>
        </p:txBody>
      </p:sp>
      <p:sp>
        <p:nvSpPr>
          <p:cNvPr id="52" name="51 Rectángulo">
            <a:extLst>
              <a:ext uri="{FF2B5EF4-FFF2-40B4-BE49-F238E27FC236}">
                <a16:creationId xmlns:a16="http://schemas.microsoft.com/office/drawing/2014/main" id="{C83399A7-9FC7-36E5-8B1C-E547A37AAB19}"/>
              </a:ext>
            </a:extLst>
          </p:cNvPr>
          <p:cNvSpPr/>
          <p:nvPr/>
        </p:nvSpPr>
        <p:spPr>
          <a:xfrm>
            <a:off x="7707314" y="3290889"/>
            <a:ext cx="2511425" cy="884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Cerebelo: No valorable</a:t>
            </a:r>
          </a:p>
        </p:txBody>
      </p:sp>
      <p:sp>
        <p:nvSpPr>
          <p:cNvPr id="53" name="52 Rectángulo">
            <a:extLst>
              <a:ext uri="{FF2B5EF4-FFF2-40B4-BE49-F238E27FC236}">
                <a16:creationId xmlns:a16="http://schemas.microsoft.com/office/drawing/2014/main" id="{43FA5158-AF0E-0408-00EB-4E034196A6CE}"/>
              </a:ext>
            </a:extLst>
          </p:cNvPr>
          <p:cNvSpPr/>
          <p:nvPr/>
        </p:nvSpPr>
        <p:spPr>
          <a:xfrm>
            <a:off x="7708901" y="4614864"/>
            <a:ext cx="2511425" cy="884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Marcha: No valorable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0" grpId="0" animBg="1"/>
      <p:bldP spid="2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9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13250F61-B1E8-0B29-DB00-F1C984335F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Laboratorios</a:t>
            </a:r>
          </a:p>
        </p:txBody>
      </p:sp>
      <p:graphicFrame>
        <p:nvGraphicFramePr>
          <p:cNvPr id="12" name="Tabla 1">
            <a:extLst>
              <a:ext uri="{FF2B5EF4-FFF2-40B4-BE49-F238E27FC236}">
                <a16:creationId xmlns:a16="http://schemas.microsoft.com/office/drawing/2014/main" id="{7A6953A3-EF25-DF8D-4411-4E9FB4209A80}"/>
              </a:ext>
            </a:extLst>
          </p:cNvPr>
          <p:cNvGraphicFramePr>
            <a:graphicFrameLocks noGrp="1"/>
          </p:cNvGraphicFramePr>
          <p:nvPr/>
        </p:nvGraphicFramePr>
        <p:xfrm>
          <a:off x="1755776" y="1052514"/>
          <a:ext cx="7508874" cy="1036638"/>
        </p:xfrm>
        <a:graphic>
          <a:graphicData uri="http://schemas.openxmlformats.org/drawingml/2006/table">
            <a:tbl>
              <a:tblPr firstRow="1" firstCol="1" bandRow="1" bandCol="1">
                <a:tableStyleId>{37CE84F3-28C3-443E-9E96-99CF82512B78}</a:tableStyleId>
              </a:tblPr>
              <a:tblGrid>
                <a:gridCol w="163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FECHA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Leu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Neu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Lin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Hb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Hcto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VCM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MHC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Pla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25.11.2014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8.5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7.3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0.5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15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45.6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84.1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27.8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243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E458B791-63E0-2E58-3A25-5AA8A3FA806B}"/>
              </a:ext>
            </a:extLst>
          </p:cNvPr>
          <p:cNvGraphicFramePr>
            <a:graphicFrameLocks noGrp="1"/>
          </p:cNvGraphicFramePr>
          <p:nvPr/>
        </p:nvGraphicFramePr>
        <p:xfrm>
          <a:off x="1755776" y="2625726"/>
          <a:ext cx="8804276" cy="728664"/>
        </p:xfrm>
        <a:graphic>
          <a:graphicData uri="http://schemas.openxmlformats.org/drawingml/2006/table">
            <a:tbl>
              <a:tblPr firstRow="1" firstCol="1" bandRow="1" bandCol="1">
                <a:tableStyleId>{E929F9F4-4A8F-4326-A1B4-22849713DDAB}</a:tableStyleId>
              </a:tblPr>
              <a:tblGrid>
                <a:gridCol w="125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94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FECHA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Glu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BUN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Cr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Na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K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Cl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</a:rPr>
                        <a:t>Ca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P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 dirty="0">
                          <a:effectLst/>
                        </a:rPr>
                        <a:t>Mg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25.11.2014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s-MX" sz="1800">
                          <a:effectLst/>
                        </a:rPr>
                        <a:t>127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 dirty="0">
                          <a:effectLst/>
                        </a:rPr>
                        <a:t>145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>
                          <a:effectLst/>
                        </a:rPr>
                        <a:t>3.6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 dirty="0">
                          <a:effectLst/>
                        </a:rPr>
                        <a:t>110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 dirty="0">
                          <a:effectLst/>
                        </a:rPr>
                        <a:t>9.6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>
                          <a:effectLst/>
                        </a:rPr>
                        <a:t>4.36</a:t>
                      </a:r>
                      <a:endParaRPr lang="es-MX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en-US" sz="1800" dirty="0">
                          <a:effectLst/>
                        </a:rPr>
                        <a:t>2.8</a:t>
                      </a:r>
                      <a:endParaRPr lang="es-MX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3">
            <a:extLst>
              <a:ext uri="{FF2B5EF4-FFF2-40B4-BE49-F238E27FC236}">
                <a16:creationId xmlns:a16="http://schemas.microsoft.com/office/drawing/2014/main" id="{16EC8B1E-0797-792E-C578-78D2217A99C3}"/>
              </a:ext>
            </a:extLst>
          </p:cNvPr>
          <p:cNvGraphicFramePr>
            <a:graphicFrameLocks noGrp="1"/>
          </p:cNvGraphicFramePr>
          <p:nvPr/>
        </p:nvGraphicFramePr>
        <p:xfrm>
          <a:off x="1757364" y="3870325"/>
          <a:ext cx="8910634" cy="63023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4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0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6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8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5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Fecha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BT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PT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Alb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Glob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ALT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AST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GGT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DHL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25.11.2014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1.53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0.42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1.11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7.3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4.2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4.2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66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123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57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287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a 4">
            <a:extLst>
              <a:ext uri="{FF2B5EF4-FFF2-40B4-BE49-F238E27FC236}">
                <a16:creationId xmlns:a16="http://schemas.microsoft.com/office/drawing/2014/main" id="{49BAF587-7A61-B74B-DED9-DC31BC8BE6A3}"/>
              </a:ext>
            </a:extLst>
          </p:cNvPr>
          <p:cNvGraphicFramePr>
            <a:graphicFrameLocks noGrp="1"/>
          </p:cNvGraphicFramePr>
          <p:nvPr/>
        </p:nvGraphicFramePr>
        <p:xfrm>
          <a:off x="1703388" y="5175251"/>
          <a:ext cx="7243763" cy="5492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Fecha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CK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CK MB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Mio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Trop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25.11.2014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7257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30.7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758</a:t>
                      </a:r>
                      <a:endParaRPr lang="es-MX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0.01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8" marR="514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ángulo 14">
            <a:extLst>
              <a:ext uri="{FF2B5EF4-FFF2-40B4-BE49-F238E27FC236}">
                <a16:creationId xmlns:a16="http://schemas.microsoft.com/office/drawing/2014/main" id="{3A1C49EB-06D5-621A-5976-AFFEF174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2219325"/>
            <a:ext cx="2206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/>
              <a:t>Química sanguínea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A10D045-4843-31BC-36BD-FB391631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470275"/>
            <a:ext cx="3204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/>
              <a:t>Pruebas de función hepática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65785B1-B1FF-BDA5-CE9A-E1CF5600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4775200"/>
            <a:ext cx="2312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/>
              <a:t>Enzimas musculares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719F2D1C-7EDF-2466-E281-DBC808390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1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1AF99431-1962-23D1-1C22-5892958D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9" y="1125539"/>
            <a:ext cx="8370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000">
                <a:solidFill>
                  <a:srgbClr val="376092"/>
                </a:solidFill>
              </a:rPr>
              <a:t>¿Cuál es su principal sospecha diagnóstica?</a:t>
            </a:r>
          </a:p>
        </p:txBody>
      </p:sp>
      <p:sp>
        <p:nvSpPr>
          <p:cNvPr id="12292" name="CuadroTexto 9">
            <a:extLst>
              <a:ext uri="{FF2B5EF4-FFF2-40B4-BE49-F238E27FC236}">
                <a16:creationId xmlns:a16="http://schemas.microsoft.com/office/drawing/2014/main" id="{69733911-70A6-667E-8F1F-BCBA5186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924175"/>
            <a:ext cx="6102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 dirty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 dirty="0"/>
              <a:t>Estatus epiléptico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 dirty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 dirty="0"/>
              <a:t>Meningoencefalitis de etiología a determinar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 dirty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 dirty="0"/>
              <a:t>Brote Psicótico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 dirty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 dirty="0"/>
              <a:t>Síndrome Neuroléptico Maligno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FAAE02BA-8C6F-52BF-EFD4-E5C0E424D4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868363"/>
          </a:xfrm>
        </p:spPr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Pregunta 1</a:t>
            </a:r>
          </a:p>
        </p:txBody>
      </p:sp>
      <p:sp>
        <p:nvSpPr>
          <p:cNvPr id="13315" name="CuadroTexto 1">
            <a:extLst>
              <a:ext uri="{FF2B5EF4-FFF2-40B4-BE49-F238E27FC236}">
                <a16:creationId xmlns:a16="http://schemas.microsoft.com/office/drawing/2014/main" id="{AD649FF8-BE04-5071-78AA-A7704A02F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9" y="1125539"/>
            <a:ext cx="8370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000">
                <a:solidFill>
                  <a:srgbClr val="376092"/>
                </a:solidFill>
              </a:rPr>
              <a:t>¿Cuál es su principal sospecha diagnóstica?</a:t>
            </a:r>
          </a:p>
        </p:txBody>
      </p:sp>
      <p:sp>
        <p:nvSpPr>
          <p:cNvPr id="13316" name="CuadroTexto 9">
            <a:extLst>
              <a:ext uri="{FF2B5EF4-FFF2-40B4-BE49-F238E27FC236}">
                <a16:creationId xmlns:a16="http://schemas.microsoft.com/office/drawing/2014/main" id="{26846496-B545-6EAD-26FF-0029C507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924175"/>
            <a:ext cx="6102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Estatus epiléptico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Meningoencefalitis de etiología a determinar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Brote Psicótico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MX" altLang="es-MX" sz="1800" b="1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s-MX" altLang="es-MX" sz="1800" b="1"/>
              <a:t>Síndrome Neuroléptico Maligno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b="1"/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45507CF9-53D9-A672-A42E-37893EF0E2D1}"/>
              </a:ext>
            </a:extLst>
          </p:cNvPr>
          <p:cNvSpPr/>
          <p:nvPr/>
        </p:nvSpPr>
        <p:spPr>
          <a:xfrm>
            <a:off x="1524000" y="4797425"/>
            <a:ext cx="4859338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1663</Words>
  <Application>Microsoft Macintosh PowerPoint</Application>
  <PresentationFormat>Panorámica</PresentationFormat>
  <Paragraphs>461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Berlin Sans FB Demi</vt:lpstr>
      <vt:lpstr>Bradley Hand ITC</vt:lpstr>
      <vt:lpstr>Calibri</vt:lpstr>
      <vt:lpstr>Calibri Light</vt:lpstr>
      <vt:lpstr>Candara</vt:lpstr>
      <vt:lpstr>CordiaUPC</vt:lpstr>
      <vt:lpstr>Kristen ITC</vt:lpstr>
      <vt:lpstr>Times New Roman</vt:lpstr>
      <vt:lpstr>Wingdings</vt:lpstr>
      <vt:lpstr>Tema de Office</vt:lpstr>
      <vt:lpstr>Presentación de PowerPoint</vt:lpstr>
      <vt:lpstr>Presentación del caso</vt:lpstr>
      <vt:lpstr>Presentación del caso</vt:lpstr>
      <vt:lpstr>Padecimiento Actual</vt:lpstr>
      <vt:lpstr>Exploración física </vt:lpstr>
      <vt:lpstr>Presentación de PowerPoint</vt:lpstr>
      <vt:lpstr>Laboratorios</vt:lpstr>
      <vt:lpstr>Pregunta 1</vt:lpstr>
      <vt:lpstr>Pregunta 1</vt:lpstr>
      <vt:lpstr>Presentación de PowerPoint</vt:lpstr>
      <vt:lpstr>Presentación de PowerPoint</vt:lpstr>
      <vt:lpstr>Correlación Clínica</vt:lpstr>
      <vt:lpstr>Pregunta 2</vt:lpstr>
      <vt:lpstr>Pregunta 2</vt:lpstr>
      <vt:lpstr>Presentación de PowerPoint</vt:lpstr>
      <vt:lpstr>Presentación de PowerPoint</vt:lpstr>
      <vt:lpstr>Pregunta 3</vt:lpstr>
      <vt:lpstr>Pregunta 3</vt:lpstr>
      <vt:lpstr>Presentación de PowerPoint</vt:lpstr>
      <vt:lpstr>Pregunta 4</vt:lpstr>
      <vt:lpstr>Pregunta 4</vt:lpstr>
      <vt:lpstr>Presentación de PowerPoint</vt:lpstr>
      <vt:lpstr>Pregunta 5</vt:lpstr>
      <vt:lpstr>Pregunta 5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10</cp:revision>
  <dcterms:created xsi:type="dcterms:W3CDTF">2024-05-06T18:36:32Z</dcterms:created>
  <dcterms:modified xsi:type="dcterms:W3CDTF">2025-03-28T22:53:59Z</dcterms:modified>
</cp:coreProperties>
</file>